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65" r:id="rId3"/>
    <p:sldId id="257" r:id="rId4"/>
    <p:sldId id="258" r:id="rId5"/>
    <p:sldId id="259" r:id="rId6"/>
    <p:sldId id="260" r:id="rId7"/>
    <p:sldId id="261" r:id="rId8"/>
    <p:sldId id="262" r:id="rId9"/>
    <p:sldId id="263"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16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79352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5"/>
          <p:cNvSpPr/>
          <p:nvPr/>
        </p:nvSpPr>
        <p:spPr>
          <a:xfrm>
            <a:off x="834390" y="674370"/>
            <a:ext cx="12824460" cy="7075170"/>
          </a:xfrm>
          <a:prstGeom prst="rect">
            <a:avLst/>
          </a:prstGeom>
          <a:solidFill>
            <a:schemeClr val="accent2">
              <a:lumMod val="20000"/>
              <a:lumOff val="80000"/>
            </a:schemeClr>
          </a:solidFill>
          <a:ln/>
        </p:spPr>
        <p:txBody>
          <a:bodyPr wrap="none" rtlCol="0" anchor="t"/>
          <a:lstStyle/>
          <a:p>
            <a:pPr algn="ctr"/>
            <a:endParaRPr lang="en-IN" sz="3200" b="1" dirty="0" smtClean="0">
              <a:solidFill>
                <a:schemeClr val="accent6">
                  <a:lumMod val="75000"/>
                </a:schemeClr>
              </a:solidFill>
              <a:latin typeface="Algerian" panose="04020705040A02060702" pitchFamily="82" charset="0"/>
              <a:cs typeface="Times New Roman" panose="02020603050405020304" pitchFamily="18" charset="0"/>
            </a:endParaRPr>
          </a:p>
          <a:p>
            <a:pPr algn="ctr"/>
            <a:r>
              <a:rPr lang="en-IN" sz="3200" b="1" dirty="0" smtClean="0">
                <a:solidFill>
                  <a:schemeClr val="accent6">
                    <a:lumMod val="75000"/>
                  </a:schemeClr>
                </a:solidFill>
                <a:latin typeface="Algerian" panose="04020705040A02060702" pitchFamily="82" charset="0"/>
                <a:cs typeface="Times New Roman" panose="02020603050405020304" pitchFamily="18" charset="0"/>
              </a:rPr>
              <a:t>Semester</a:t>
            </a:r>
            <a:r>
              <a:rPr lang="en-IN" sz="3200" b="1" dirty="0">
                <a:solidFill>
                  <a:schemeClr val="accent6">
                    <a:lumMod val="75000"/>
                  </a:schemeClr>
                </a:solidFill>
                <a:latin typeface="Algerian" panose="04020705040A02060702" pitchFamily="82" charset="0"/>
                <a:cs typeface="Times New Roman" panose="02020603050405020304" pitchFamily="18" charset="0"/>
              </a:rPr>
              <a:t>: </a:t>
            </a:r>
            <a:r>
              <a:rPr lang="en-IN" sz="3200" b="1" dirty="0" smtClean="0">
                <a:solidFill>
                  <a:schemeClr val="accent6">
                    <a:lumMod val="75000"/>
                  </a:schemeClr>
                </a:solidFill>
                <a:latin typeface="Algerian" panose="04020705040A02060702" pitchFamily="82" charset="0"/>
                <a:cs typeface="Times New Roman" panose="02020603050405020304" pitchFamily="18" charset="0"/>
              </a:rPr>
              <a:t>UG 1</a:t>
            </a:r>
            <a:r>
              <a:rPr lang="en-IN" sz="3200" b="1" baseline="30000" dirty="0" smtClean="0">
                <a:solidFill>
                  <a:schemeClr val="accent6">
                    <a:lumMod val="75000"/>
                  </a:schemeClr>
                </a:solidFill>
                <a:latin typeface="Algerian" panose="04020705040A02060702" pitchFamily="82" charset="0"/>
                <a:cs typeface="Times New Roman" panose="02020603050405020304" pitchFamily="18" charset="0"/>
              </a:rPr>
              <a:t>ST</a:t>
            </a:r>
            <a:r>
              <a:rPr lang="en-IN" sz="3200" b="1" dirty="0" smtClean="0">
                <a:solidFill>
                  <a:schemeClr val="accent6">
                    <a:lumMod val="75000"/>
                  </a:schemeClr>
                </a:solidFill>
                <a:latin typeface="Algerian" panose="04020705040A02060702" pitchFamily="82" charset="0"/>
                <a:cs typeface="Times New Roman" panose="02020603050405020304" pitchFamily="18" charset="0"/>
              </a:rPr>
              <a:t> </a:t>
            </a:r>
          </a:p>
          <a:p>
            <a:pPr algn="ctr"/>
            <a:r>
              <a:rPr lang="en-IN" sz="3200" dirty="0" smtClean="0">
                <a:ln w="0"/>
                <a:solidFill>
                  <a:srgbClr val="0070C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CORE </a:t>
            </a:r>
            <a:r>
              <a:rPr lang="en-IN" sz="3200" dirty="0">
                <a:ln w="0"/>
                <a:solidFill>
                  <a:srgbClr val="0070C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Paper</a:t>
            </a:r>
            <a:r>
              <a:rPr lang="en-IN" sz="3600" dirty="0">
                <a:ln w="0"/>
                <a:solidFill>
                  <a:srgbClr val="0070C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 I</a:t>
            </a:r>
            <a:r>
              <a:rPr lang="en-IN" sz="3200" dirty="0">
                <a:ln w="0"/>
                <a:solidFill>
                  <a:srgbClr val="0070C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 : Understanding Political Theory</a:t>
            </a:r>
            <a:endParaRPr lang="en-IN" sz="3200" b="1" dirty="0" smtClean="0">
              <a:solidFill>
                <a:schemeClr val="accent6">
                  <a:lumMod val="75000"/>
                </a:schemeClr>
              </a:solidFill>
              <a:latin typeface="Algerian" panose="04020705040A02060702" pitchFamily="82" charset="0"/>
              <a:cs typeface="Times New Roman" panose="02020603050405020304" pitchFamily="18" charset="0"/>
            </a:endParaRPr>
          </a:p>
          <a:p>
            <a:pPr algn="ctr"/>
            <a:r>
              <a:rPr lang="en-IN" sz="3200" b="1" dirty="0" smtClean="0">
                <a:solidFill>
                  <a:schemeClr val="accent6">
                    <a:lumMod val="75000"/>
                  </a:schemeClr>
                </a:solidFill>
                <a:latin typeface="Algerian" panose="04020705040A02060702" pitchFamily="82" charset="0"/>
                <a:cs typeface="Times New Roman" panose="02020603050405020304" pitchFamily="18" charset="0"/>
              </a:rPr>
              <a:t>Unit</a:t>
            </a:r>
            <a:r>
              <a:rPr lang="en-IN" sz="3200" b="1" dirty="0">
                <a:solidFill>
                  <a:schemeClr val="accent6">
                    <a:lumMod val="75000"/>
                  </a:schemeClr>
                </a:solidFill>
                <a:latin typeface="Algerian" panose="04020705040A02060702" pitchFamily="82" charset="0"/>
                <a:cs typeface="Times New Roman" panose="02020603050405020304" pitchFamily="18" charset="0"/>
              </a:rPr>
              <a:t>: </a:t>
            </a:r>
            <a:r>
              <a:rPr lang="en-IN" sz="3200" b="1" dirty="0" smtClean="0">
                <a:solidFill>
                  <a:schemeClr val="accent6">
                    <a:lumMod val="75000"/>
                  </a:schemeClr>
                </a:solidFill>
                <a:latin typeface="Algerian" panose="04020705040A02060702" pitchFamily="82" charset="0"/>
                <a:cs typeface="Times New Roman" panose="02020603050405020304" pitchFamily="18" charset="0"/>
              </a:rPr>
              <a:t>II</a:t>
            </a:r>
          </a:p>
          <a:p>
            <a:pPr algn="ctr"/>
            <a:endParaRPr lang="en-IN" sz="3200" b="1" dirty="0">
              <a:solidFill>
                <a:srgbClr val="00B0F0"/>
              </a:solidFill>
              <a:latin typeface="Algerian" panose="04020705040A02060702" pitchFamily="82" charset="0"/>
              <a:cs typeface="Times New Roman" panose="02020603050405020304" pitchFamily="18" charset="0"/>
            </a:endParaRPr>
          </a:p>
          <a:p>
            <a:pPr algn="ctr"/>
            <a:r>
              <a:rPr lang="en-IN" sz="3200" b="1" dirty="0">
                <a:solidFill>
                  <a:srgbClr val="7030A0"/>
                </a:solidFill>
                <a:latin typeface="Algerian" panose="04020705040A02060702" pitchFamily="82" charset="0"/>
                <a:cs typeface="Times New Roman" panose="02020603050405020304" pitchFamily="18" charset="0"/>
              </a:rPr>
              <a:t>Topic Name: </a:t>
            </a:r>
            <a:r>
              <a:rPr lang="en-US" sz="3200" b="1" dirty="0">
                <a:solidFill>
                  <a:srgbClr val="7030A0"/>
                </a:solidFill>
                <a:latin typeface="Algerian" panose="04020705040A02060702" pitchFamily="82" charset="0"/>
                <a:ea typeface="Inconsolata" pitchFamily="34" charset="-122"/>
                <a:cs typeface="Inconsolata" pitchFamily="34" charset="-120"/>
              </a:rPr>
              <a:t>Theories of Feminism: An Introduction</a:t>
            </a:r>
            <a:endParaRPr lang="en-US" sz="3200" dirty="0">
              <a:solidFill>
                <a:srgbClr val="7030A0"/>
              </a:solidFill>
              <a:latin typeface="Algerian" panose="04020705040A02060702" pitchFamily="82" charset="0"/>
            </a:endParaRPr>
          </a:p>
          <a:p>
            <a:pPr algn="ctr"/>
            <a:endParaRPr lang="en-IN" sz="3200" b="1" dirty="0">
              <a:solidFill>
                <a:srgbClr val="7030A0"/>
              </a:solidFill>
              <a:latin typeface="Algerian" panose="04020705040A02060702" pitchFamily="82" charset="0"/>
              <a:cs typeface="Times New Roman" panose="02020603050405020304" pitchFamily="18" charset="0"/>
            </a:endParaRPr>
          </a:p>
          <a:p>
            <a:pPr algn="ctr"/>
            <a:endParaRPr lang="en-IN" sz="3200" b="1" dirty="0" smtClean="0">
              <a:solidFill>
                <a:srgbClr val="002060"/>
              </a:solidFill>
              <a:latin typeface="Algerian" panose="04020705040A02060702" pitchFamily="82" charset="0"/>
              <a:cs typeface="Times New Roman" panose="02020603050405020304" pitchFamily="18" charset="0"/>
            </a:endParaRPr>
          </a:p>
          <a:p>
            <a:pPr algn="ctr"/>
            <a:r>
              <a:rPr lang="en-IN" sz="3200" b="1" dirty="0" smtClean="0">
                <a:solidFill>
                  <a:srgbClr val="002060"/>
                </a:solidFill>
                <a:latin typeface="Algerian" panose="04020705040A02060702" pitchFamily="82" charset="0"/>
                <a:cs typeface="Times New Roman" panose="02020603050405020304" pitchFamily="18" charset="0"/>
              </a:rPr>
              <a:t>Presented By</a:t>
            </a:r>
          </a:p>
          <a:p>
            <a:pPr algn="ctr"/>
            <a:r>
              <a:rPr lang="en-IN" sz="3200" b="1" dirty="0" err="1" smtClean="0">
                <a:solidFill>
                  <a:srgbClr val="002060"/>
                </a:solidFill>
                <a:latin typeface="Algerian" panose="04020705040A02060702" pitchFamily="82" charset="0"/>
                <a:cs typeface="Times New Roman" panose="02020603050405020304" pitchFamily="18" charset="0"/>
              </a:rPr>
              <a:t>Prof</a:t>
            </a:r>
            <a:r>
              <a:rPr lang="en-IN" sz="3200" b="1" dirty="0" err="1">
                <a:solidFill>
                  <a:srgbClr val="002060"/>
                </a:solidFill>
                <a:latin typeface="Algerian" panose="04020705040A02060702" pitchFamily="82" charset="0"/>
                <a:cs typeface="Times New Roman" panose="02020603050405020304" pitchFamily="18" charset="0"/>
              </a:rPr>
              <a:t>.</a:t>
            </a:r>
            <a:r>
              <a:rPr lang="en-IN" sz="3200" b="1" dirty="0">
                <a:solidFill>
                  <a:srgbClr val="002060"/>
                </a:solidFill>
                <a:latin typeface="Algerian" panose="04020705040A02060702" pitchFamily="82" charset="0"/>
                <a:cs typeface="Times New Roman" panose="02020603050405020304" pitchFamily="18" charset="0"/>
              </a:rPr>
              <a:t> </a:t>
            </a:r>
            <a:r>
              <a:rPr lang="en-IN" sz="3200" b="1" dirty="0" err="1">
                <a:solidFill>
                  <a:srgbClr val="002060"/>
                </a:solidFill>
                <a:latin typeface="Algerian" panose="04020705040A02060702" pitchFamily="82" charset="0"/>
                <a:cs typeface="Times New Roman" panose="02020603050405020304" pitchFamily="18" charset="0"/>
              </a:rPr>
              <a:t>Gyanaranjan</a:t>
            </a:r>
            <a:r>
              <a:rPr lang="en-IN" sz="3200" b="1" dirty="0">
                <a:solidFill>
                  <a:srgbClr val="002060"/>
                </a:solidFill>
                <a:latin typeface="Algerian" panose="04020705040A02060702" pitchFamily="82" charset="0"/>
                <a:cs typeface="Times New Roman" panose="02020603050405020304" pitchFamily="18" charset="0"/>
              </a:rPr>
              <a:t> Swain</a:t>
            </a:r>
          </a:p>
          <a:p>
            <a:pPr algn="ctr"/>
            <a:endParaRPr lang="en-IN" sz="2400" b="1" dirty="0">
              <a:solidFill>
                <a:srgbClr val="00B0F0"/>
              </a:solidFill>
              <a:latin typeface="Times New Roman" panose="02020603050405020304" pitchFamily="18" charset="0"/>
              <a:cs typeface="Times New Roman" panose="02020603050405020304" pitchFamily="18" charset="0"/>
            </a:endParaRPr>
          </a:p>
          <a:p>
            <a:pPr algn="ctr"/>
            <a:endParaRPr lang="en-IN" sz="24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806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3488" y="2731175"/>
            <a:ext cx="4919305" cy="2767132"/>
          </a:xfrm>
          <a:prstGeom prst="rect">
            <a:avLst/>
          </a:prstGeom>
        </p:spPr>
      </p:pic>
      <p:sp>
        <p:nvSpPr>
          <p:cNvPr id="6" name="Text 2"/>
          <p:cNvSpPr/>
          <p:nvPr/>
        </p:nvSpPr>
        <p:spPr>
          <a:xfrm>
            <a:off x="6280190" y="1425535"/>
            <a:ext cx="7556421" cy="2934653"/>
          </a:xfrm>
          <a:prstGeom prst="rect">
            <a:avLst/>
          </a:prstGeom>
          <a:noFill/>
          <a:ln/>
        </p:spPr>
        <p:txBody>
          <a:bodyPr wrap="square" rtlCol="0" anchor="t"/>
          <a:lstStyle/>
          <a:p>
            <a:pPr>
              <a:lnSpc>
                <a:spcPts val="7702"/>
              </a:lnSpc>
            </a:pPr>
            <a:r>
              <a:rPr lang="en-US" sz="6162" b="1" dirty="0">
                <a:solidFill>
                  <a:srgbClr val="F94CAF"/>
                </a:solidFill>
                <a:latin typeface="Inconsolata" pitchFamily="34" charset="0"/>
                <a:ea typeface="Inconsolata" pitchFamily="34" charset="-122"/>
                <a:cs typeface="Inconsolata" pitchFamily="34" charset="-120"/>
              </a:rPr>
              <a:t>Theories of Feminism: An Introduction</a:t>
            </a:r>
            <a:endParaRPr lang="en-US" sz="6162" dirty="0"/>
          </a:p>
        </p:txBody>
      </p:sp>
      <p:sp>
        <p:nvSpPr>
          <p:cNvPr id="7" name="Text 3"/>
          <p:cNvSpPr/>
          <p:nvPr/>
        </p:nvSpPr>
        <p:spPr>
          <a:xfrm>
            <a:off x="6280190" y="4700349"/>
            <a:ext cx="7556421" cy="1451610"/>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Feminism is a diverse and multifaceted movement that challenges traditional gender roles and advocates for the rights and equality of women. There are several key theories within feminist thought, each with its own unique perspectives and goals.</a:t>
            </a:r>
            <a:endParaRPr lang="en-US" sz="1786" dirty="0"/>
          </a:p>
        </p:txBody>
      </p:sp>
      <p:pic>
        <p:nvPicPr>
          <p:cNvPr id="11" name="Image 3"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extLst>
      <p:ext uri="{BB962C8B-B14F-4D97-AF65-F5344CB8AC3E}">
        <p14:creationId xmlns:p14="http://schemas.microsoft.com/office/powerpoint/2010/main" val="221277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
        <p:nvSpPr>
          <p:cNvPr id="4" name="Text 2"/>
          <p:cNvSpPr/>
          <p:nvPr/>
        </p:nvSpPr>
        <p:spPr>
          <a:xfrm>
            <a:off x="793790" y="1995607"/>
            <a:ext cx="5670590" cy="708779"/>
          </a:xfrm>
          <a:prstGeom prst="rect">
            <a:avLst/>
          </a:prstGeom>
          <a:noFill/>
          <a:ln/>
        </p:spPr>
        <p:txBody>
          <a:bodyPr wrap="none" rtlCol="0" anchor="t"/>
          <a:lstStyle/>
          <a:p>
            <a:pPr marL="0" indent="0">
              <a:lnSpc>
                <a:spcPts val="5581"/>
              </a:lnSpc>
              <a:buNone/>
            </a:pPr>
            <a:r>
              <a:rPr lang="en-US" sz="4465" b="1" dirty="0">
                <a:solidFill>
                  <a:srgbClr val="F94CAF"/>
                </a:solidFill>
                <a:latin typeface="Inconsolata" pitchFamily="34" charset="0"/>
                <a:ea typeface="Inconsolata" pitchFamily="34" charset="-122"/>
                <a:cs typeface="Inconsolata" pitchFamily="34" charset="-120"/>
              </a:rPr>
              <a:t>Liberal Feminism</a:t>
            </a:r>
            <a:endParaRPr lang="en-US" sz="4465" dirty="0"/>
          </a:p>
        </p:txBody>
      </p:sp>
      <p:sp>
        <p:nvSpPr>
          <p:cNvPr id="5" name="Text 3"/>
          <p:cNvSpPr/>
          <p:nvPr/>
        </p:nvSpPr>
        <p:spPr>
          <a:xfrm>
            <a:off x="793790" y="3271361"/>
            <a:ext cx="2835235" cy="354330"/>
          </a:xfrm>
          <a:prstGeom prst="rect">
            <a:avLst/>
          </a:prstGeom>
          <a:noFill/>
          <a:ln/>
        </p:spPr>
        <p:txBody>
          <a:bodyPr wrap="none" rtlCol="0" anchor="t"/>
          <a:lstStyle/>
          <a:p>
            <a:pPr marL="0" indent="0">
              <a:lnSpc>
                <a:spcPts val="2791"/>
              </a:lnSpc>
              <a:buNone/>
            </a:pPr>
            <a:r>
              <a:rPr lang="en-US" sz="2233" b="1" dirty="0">
                <a:solidFill>
                  <a:srgbClr val="F94CAF"/>
                </a:solidFill>
                <a:latin typeface="Inconsolata" pitchFamily="34" charset="0"/>
                <a:ea typeface="Inconsolata" pitchFamily="34" charset="-122"/>
                <a:cs typeface="Inconsolata" pitchFamily="34" charset="-120"/>
              </a:rPr>
              <a:t>Core Beliefs</a:t>
            </a:r>
            <a:endParaRPr lang="en-US" sz="2233" dirty="0"/>
          </a:p>
        </p:txBody>
      </p:sp>
      <p:sp>
        <p:nvSpPr>
          <p:cNvPr id="6" name="Text 4"/>
          <p:cNvSpPr/>
          <p:nvPr/>
        </p:nvSpPr>
        <p:spPr>
          <a:xfrm>
            <a:off x="793790" y="3852505"/>
            <a:ext cx="3978116" cy="2177415"/>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Liberal feminists believe in achieving gender equality through legal and political reforms, such as equal rights, equal access to education and employment, and the elimination of discrimination.</a:t>
            </a:r>
            <a:endParaRPr lang="en-US" sz="1786" dirty="0"/>
          </a:p>
        </p:txBody>
      </p:sp>
      <p:sp>
        <p:nvSpPr>
          <p:cNvPr id="7" name="Text 5"/>
          <p:cNvSpPr/>
          <p:nvPr/>
        </p:nvSpPr>
        <p:spPr>
          <a:xfrm>
            <a:off x="5332928" y="3271361"/>
            <a:ext cx="2835235" cy="354330"/>
          </a:xfrm>
          <a:prstGeom prst="rect">
            <a:avLst/>
          </a:prstGeom>
          <a:noFill/>
          <a:ln/>
        </p:spPr>
        <p:txBody>
          <a:bodyPr wrap="none" rtlCol="0" anchor="t"/>
          <a:lstStyle/>
          <a:p>
            <a:pPr marL="0" indent="0">
              <a:lnSpc>
                <a:spcPts val="2791"/>
              </a:lnSpc>
              <a:buNone/>
            </a:pPr>
            <a:r>
              <a:rPr lang="en-US" sz="2233" b="1" dirty="0">
                <a:solidFill>
                  <a:srgbClr val="F94CAF"/>
                </a:solidFill>
                <a:latin typeface="Inconsolata" pitchFamily="34" charset="0"/>
                <a:ea typeface="Inconsolata" pitchFamily="34" charset="-122"/>
                <a:cs typeface="Inconsolata" pitchFamily="34" charset="-120"/>
              </a:rPr>
              <a:t>Key Figures</a:t>
            </a:r>
            <a:endParaRPr lang="en-US" sz="2233" dirty="0"/>
          </a:p>
        </p:txBody>
      </p:sp>
      <p:sp>
        <p:nvSpPr>
          <p:cNvPr id="8" name="Text 6"/>
          <p:cNvSpPr/>
          <p:nvPr/>
        </p:nvSpPr>
        <p:spPr>
          <a:xfrm>
            <a:off x="5332928" y="3852505"/>
            <a:ext cx="3978116" cy="1088708"/>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Notable liberal feminist thinkers include Mary Wollstonecraft, Betty Friedan, and Gloria Steinem.</a:t>
            </a:r>
            <a:endParaRPr lang="en-US" sz="1786" dirty="0"/>
          </a:p>
        </p:txBody>
      </p:sp>
      <p:sp>
        <p:nvSpPr>
          <p:cNvPr id="9" name="Text 7"/>
          <p:cNvSpPr/>
          <p:nvPr/>
        </p:nvSpPr>
        <p:spPr>
          <a:xfrm>
            <a:off x="9872067" y="3271361"/>
            <a:ext cx="2835235" cy="354330"/>
          </a:xfrm>
          <a:prstGeom prst="rect">
            <a:avLst/>
          </a:prstGeom>
          <a:noFill/>
          <a:ln/>
        </p:spPr>
        <p:txBody>
          <a:bodyPr wrap="none" rtlCol="0" anchor="t"/>
          <a:lstStyle/>
          <a:p>
            <a:pPr marL="0" indent="0">
              <a:lnSpc>
                <a:spcPts val="2791"/>
              </a:lnSpc>
              <a:buNone/>
            </a:pPr>
            <a:r>
              <a:rPr lang="en-US" sz="2233" b="1" dirty="0">
                <a:solidFill>
                  <a:srgbClr val="F94CAF"/>
                </a:solidFill>
                <a:latin typeface="Inconsolata" pitchFamily="34" charset="0"/>
                <a:ea typeface="Inconsolata" pitchFamily="34" charset="-122"/>
                <a:cs typeface="Inconsolata" pitchFamily="34" charset="-120"/>
              </a:rPr>
              <a:t>Limitations</a:t>
            </a:r>
            <a:endParaRPr lang="en-US" sz="2233" dirty="0"/>
          </a:p>
        </p:txBody>
      </p:sp>
      <p:sp>
        <p:nvSpPr>
          <p:cNvPr id="10" name="Text 8"/>
          <p:cNvSpPr/>
          <p:nvPr/>
        </p:nvSpPr>
        <p:spPr>
          <a:xfrm>
            <a:off x="9872067" y="3852505"/>
            <a:ext cx="3978116" cy="1451610"/>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Liberal feminism has been criticized for its focus on individual rights rather than addressing systemic issues and intersectionality.</a:t>
            </a:r>
            <a:endParaRPr lang="en-US" sz="1786"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0" y="0"/>
            <a:ext cx="14630400" cy="2835235"/>
          </a:xfrm>
          <a:prstGeom prst="rect">
            <a:avLst/>
          </a:prstGeom>
        </p:spPr>
      </p:pic>
      <p:pic>
        <p:nvPicPr>
          <p:cNvPr id="5" name="Image 1" descr="preencoded.png"/>
          <p:cNvPicPr>
            <a:picLocks noChangeAspect="1"/>
          </p:cNvPicPr>
          <p:nvPr/>
        </p:nvPicPr>
        <p:blipFill>
          <a:blip r:embed="rId4"/>
          <a:stretch>
            <a:fillRect/>
          </a:stretch>
        </p:blipFill>
        <p:spPr>
          <a:xfrm>
            <a:off x="5615107" y="283488"/>
            <a:ext cx="3400068" cy="2268260"/>
          </a:xfrm>
          <a:prstGeom prst="rect">
            <a:avLst/>
          </a:prstGeom>
        </p:spPr>
      </p:pic>
      <p:sp>
        <p:nvSpPr>
          <p:cNvPr id="6" name="Text 2"/>
          <p:cNvSpPr/>
          <p:nvPr/>
        </p:nvSpPr>
        <p:spPr>
          <a:xfrm>
            <a:off x="793790" y="3550682"/>
            <a:ext cx="5670590" cy="708779"/>
          </a:xfrm>
          <a:prstGeom prst="rect">
            <a:avLst/>
          </a:prstGeom>
          <a:noFill/>
          <a:ln/>
        </p:spPr>
        <p:txBody>
          <a:bodyPr wrap="none" rtlCol="0" anchor="t"/>
          <a:lstStyle/>
          <a:p>
            <a:pPr marL="0" indent="0">
              <a:lnSpc>
                <a:spcPts val="5581"/>
              </a:lnSpc>
              <a:buNone/>
            </a:pPr>
            <a:r>
              <a:rPr lang="en-US" sz="4465" b="1" dirty="0">
                <a:solidFill>
                  <a:srgbClr val="F94CAF"/>
                </a:solidFill>
                <a:latin typeface="Inconsolata" pitchFamily="34" charset="0"/>
                <a:ea typeface="Inconsolata" pitchFamily="34" charset="-122"/>
                <a:cs typeface="Inconsolata" pitchFamily="34" charset="-120"/>
              </a:rPr>
              <a:t>Radical Feminism</a:t>
            </a:r>
            <a:endParaRPr lang="en-US" sz="4465" dirty="0"/>
          </a:p>
        </p:txBody>
      </p:sp>
      <p:sp>
        <p:nvSpPr>
          <p:cNvPr id="7" name="Shape 3"/>
          <p:cNvSpPr/>
          <p:nvPr/>
        </p:nvSpPr>
        <p:spPr>
          <a:xfrm>
            <a:off x="793790" y="4854773"/>
            <a:ext cx="510302" cy="510302"/>
          </a:xfrm>
          <a:prstGeom prst="roundRect">
            <a:avLst>
              <a:gd name="adj" fmla="val 6667"/>
            </a:avLst>
          </a:prstGeom>
          <a:solidFill>
            <a:srgbClr val="433550"/>
          </a:solidFill>
          <a:ln/>
        </p:spPr>
      </p:sp>
      <p:sp>
        <p:nvSpPr>
          <p:cNvPr id="8" name="Text 4"/>
          <p:cNvSpPr/>
          <p:nvPr/>
        </p:nvSpPr>
        <p:spPr>
          <a:xfrm>
            <a:off x="963811" y="4939784"/>
            <a:ext cx="170140" cy="340281"/>
          </a:xfrm>
          <a:prstGeom prst="rect">
            <a:avLst/>
          </a:prstGeom>
          <a:noFill/>
          <a:ln/>
        </p:spPr>
        <p:txBody>
          <a:bodyPr wrap="none" rtlCol="0" anchor="t"/>
          <a:lstStyle/>
          <a:p>
            <a:pPr marL="0" indent="0" algn="ctr">
              <a:lnSpc>
                <a:spcPts val="2679"/>
              </a:lnSpc>
              <a:buNone/>
            </a:pPr>
            <a:r>
              <a:rPr lang="en-US" sz="2679" b="1" dirty="0">
                <a:solidFill>
                  <a:srgbClr val="DAD1E6"/>
                </a:solidFill>
                <a:latin typeface="Inconsolata" pitchFamily="34" charset="0"/>
                <a:ea typeface="Inconsolata" pitchFamily="34" charset="-122"/>
                <a:cs typeface="Inconsolata" pitchFamily="34" charset="-120"/>
              </a:rPr>
              <a:t>1</a:t>
            </a:r>
            <a:endParaRPr lang="en-US" sz="2679" dirty="0"/>
          </a:p>
        </p:txBody>
      </p:sp>
      <p:sp>
        <p:nvSpPr>
          <p:cNvPr id="9" name="Text 5"/>
          <p:cNvSpPr/>
          <p:nvPr/>
        </p:nvSpPr>
        <p:spPr>
          <a:xfrm>
            <a:off x="1530906" y="4854773"/>
            <a:ext cx="3117175" cy="354330"/>
          </a:xfrm>
          <a:prstGeom prst="rect">
            <a:avLst/>
          </a:prstGeom>
          <a:noFill/>
          <a:ln/>
        </p:spPr>
        <p:txBody>
          <a:bodyPr wrap="none" rtlCol="0" anchor="t"/>
          <a:lstStyle/>
          <a:p>
            <a:pPr marL="0" indent="0">
              <a:lnSpc>
                <a:spcPts val="2791"/>
              </a:lnSpc>
              <a:buNone/>
            </a:pPr>
            <a:r>
              <a:rPr lang="en-US" sz="2233" b="1" dirty="0">
                <a:solidFill>
                  <a:srgbClr val="DAD1E6"/>
                </a:solidFill>
                <a:latin typeface="Inconsolata" pitchFamily="34" charset="0"/>
                <a:ea typeface="Inconsolata" pitchFamily="34" charset="-122"/>
                <a:cs typeface="Inconsolata" pitchFamily="34" charset="-120"/>
              </a:rPr>
              <a:t>Analysis of Patriarchy</a:t>
            </a:r>
            <a:endParaRPr lang="en-US" sz="2233" dirty="0"/>
          </a:p>
        </p:txBody>
      </p:sp>
      <p:sp>
        <p:nvSpPr>
          <p:cNvPr id="10" name="Text 6"/>
          <p:cNvSpPr/>
          <p:nvPr/>
        </p:nvSpPr>
        <p:spPr>
          <a:xfrm>
            <a:off x="1530906" y="5345192"/>
            <a:ext cx="3459242" cy="1814513"/>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Radical feminists view patriarchy as the root cause of women's oppression and seek to dismantle the entire patriarchal system.</a:t>
            </a:r>
            <a:endParaRPr lang="en-US" sz="1786" dirty="0"/>
          </a:p>
        </p:txBody>
      </p:sp>
      <p:sp>
        <p:nvSpPr>
          <p:cNvPr id="11" name="Shape 7"/>
          <p:cNvSpPr/>
          <p:nvPr/>
        </p:nvSpPr>
        <p:spPr>
          <a:xfrm>
            <a:off x="5216962" y="4854773"/>
            <a:ext cx="510302" cy="510302"/>
          </a:xfrm>
          <a:prstGeom prst="roundRect">
            <a:avLst>
              <a:gd name="adj" fmla="val 6667"/>
            </a:avLst>
          </a:prstGeom>
          <a:solidFill>
            <a:srgbClr val="433550"/>
          </a:solidFill>
          <a:ln/>
        </p:spPr>
      </p:sp>
      <p:sp>
        <p:nvSpPr>
          <p:cNvPr id="12" name="Text 8"/>
          <p:cNvSpPr/>
          <p:nvPr/>
        </p:nvSpPr>
        <p:spPr>
          <a:xfrm>
            <a:off x="5386983" y="4939784"/>
            <a:ext cx="170140" cy="340281"/>
          </a:xfrm>
          <a:prstGeom prst="rect">
            <a:avLst/>
          </a:prstGeom>
          <a:noFill/>
          <a:ln/>
        </p:spPr>
        <p:txBody>
          <a:bodyPr wrap="none" rtlCol="0" anchor="t"/>
          <a:lstStyle/>
          <a:p>
            <a:pPr marL="0" indent="0" algn="ctr">
              <a:lnSpc>
                <a:spcPts val="2679"/>
              </a:lnSpc>
              <a:buNone/>
            </a:pPr>
            <a:r>
              <a:rPr lang="en-US" sz="2679" b="1" dirty="0">
                <a:solidFill>
                  <a:srgbClr val="DAD1E6"/>
                </a:solidFill>
                <a:latin typeface="Inconsolata" pitchFamily="34" charset="0"/>
                <a:ea typeface="Inconsolata" pitchFamily="34" charset="-122"/>
                <a:cs typeface="Inconsolata" pitchFamily="34" charset="-120"/>
              </a:rPr>
              <a:t>2</a:t>
            </a:r>
            <a:endParaRPr lang="en-US" sz="2679" dirty="0"/>
          </a:p>
        </p:txBody>
      </p:sp>
      <p:sp>
        <p:nvSpPr>
          <p:cNvPr id="13" name="Text 9"/>
          <p:cNvSpPr/>
          <p:nvPr/>
        </p:nvSpPr>
        <p:spPr>
          <a:xfrm>
            <a:off x="5954078" y="4854773"/>
            <a:ext cx="3459242" cy="708660"/>
          </a:xfrm>
          <a:prstGeom prst="rect">
            <a:avLst/>
          </a:prstGeom>
          <a:noFill/>
          <a:ln/>
        </p:spPr>
        <p:txBody>
          <a:bodyPr wrap="square" rtlCol="0" anchor="t"/>
          <a:lstStyle/>
          <a:p>
            <a:pPr marL="0" indent="0">
              <a:lnSpc>
                <a:spcPts val="2791"/>
              </a:lnSpc>
              <a:buNone/>
            </a:pPr>
            <a:r>
              <a:rPr lang="en-US" sz="2233" b="1" dirty="0">
                <a:solidFill>
                  <a:srgbClr val="DAD1E6"/>
                </a:solidFill>
                <a:latin typeface="Inconsolata" pitchFamily="34" charset="0"/>
                <a:ea typeface="Inconsolata" pitchFamily="34" charset="-122"/>
                <a:cs typeface="Inconsolata" pitchFamily="34" charset="-120"/>
              </a:rPr>
              <a:t>Focus on Women's Experiences</a:t>
            </a:r>
            <a:endParaRPr lang="en-US" sz="2233" dirty="0"/>
          </a:p>
        </p:txBody>
      </p:sp>
      <p:sp>
        <p:nvSpPr>
          <p:cNvPr id="14" name="Text 10"/>
          <p:cNvSpPr/>
          <p:nvPr/>
        </p:nvSpPr>
        <p:spPr>
          <a:xfrm>
            <a:off x="5954078" y="5699522"/>
            <a:ext cx="3459242" cy="1814513"/>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Radical feminists emphasize the unique experiences and perspectives of women, rejecting the male-centric norms of society.</a:t>
            </a:r>
            <a:endParaRPr lang="en-US" sz="1786" dirty="0"/>
          </a:p>
        </p:txBody>
      </p:sp>
      <p:sp>
        <p:nvSpPr>
          <p:cNvPr id="15" name="Shape 11"/>
          <p:cNvSpPr/>
          <p:nvPr/>
        </p:nvSpPr>
        <p:spPr>
          <a:xfrm>
            <a:off x="9640133" y="4854773"/>
            <a:ext cx="510302" cy="510302"/>
          </a:xfrm>
          <a:prstGeom prst="roundRect">
            <a:avLst>
              <a:gd name="adj" fmla="val 6667"/>
            </a:avLst>
          </a:prstGeom>
          <a:solidFill>
            <a:srgbClr val="433550"/>
          </a:solidFill>
          <a:ln/>
        </p:spPr>
      </p:sp>
      <p:sp>
        <p:nvSpPr>
          <p:cNvPr id="16" name="Text 12"/>
          <p:cNvSpPr/>
          <p:nvPr/>
        </p:nvSpPr>
        <p:spPr>
          <a:xfrm>
            <a:off x="9810155" y="4939784"/>
            <a:ext cx="170140" cy="340281"/>
          </a:xfrm>
          <a:prstGeom prst="rect">
            <a:avLst/>
          </a:prstGeom>
          <a:noFill/>
          <a:ln/>
        </p:spPr>
        <p:txBody>
          <a:bodyPr wrap="none" rtlCol="0" anchor="t"/>
          <a:lstStyle/>
          <a:p>
            <a:pPr marL="0" indent="0" algn="ctr">
              <a:lnSpc>
                <a:spcPts val="2679"/>
              </a:lnSpc>
              <a:buNone/>
            </a:pPr>
            <a:r>
              <a:rPr lang="en-US" sz="2679" b="1" dirty="0">
                <a:solidFill>
                  <a:srgbClr val="DAD1E6"/>
                </a:solidFill>
                <a:latin typeface="Inconsolata" pitchFamily="34" charset="0"/>
                <a:ea typeface="Inconsolata" pitchFamily="34" charset="-122"/>
                <a:cs typeface="Inconsolata" pitchFamily="34" charset="-120"/>
              </a:rPr>
              <a:t>3</a:t>
            </a:r>
            <a:endParaRPr lang="en-US" sz="2679" dirty="0"/>
          </a:p>
        </p:txBody>
      </p:sp>
      <p:sp>
        <p:nvSpPr>
          <p:cNvPr id="17" name="Text 13"/>
          <p:cNvSpPr/>
          <p:nvPr/>
        </p:nvSpPr>
        <p:spPr>
          <a:xfrm>
            <a:off x="10377249" y="4854773"/>
            <a:ext cx="2975491" cy="354330"/>
          </a:xfrm>
          <a:prstGeom prst="rect">
            <a:avLst/>
          </a:prstGeom>
          <a:noFill/>
          <a:ln/>
        </p:spPr>
        <p:txBody>
          <a:bodyPr wrap="none" rtlCol="0" anchor="t"/>
          <a:lstStyle/>
          <a:p>
            <a:pPr marL="0" indent="0">
              <a:lnSpc>
                <a:spcPts val="2791"/>
              </a:lnSpc>
              <a:buNone/>
            </a:pPr>
            <a:r>
              <a:rPr lang="en-US" sz="2233" b="1" dirty="0">
                <a:solidFill>
                  <a:srgbClr val="DAD1E6"/>
                </a:solidFill>
                <a:latin typeface="Inconsolata" pitchFamily="34" charset="0"/>
                <a:ea typeface="Inconsolata" pitchFamily="34" charset="-122"/>
                <a:cs typeface="Inconsolata" pitchFamily="34" charset="-120"/>
              </a:rPr>
              <a:t>Transformative Change</a:t>
            </a:r>
            <a:endParaRPr lang="en-US" sz="2233" dirty="0"/>
          </a:p>
        </p:txBody>
      </p:sp>
      <p:sp>
        <p:nvSpPr>
          <p:cNvPr id="18" name="Text 14"/>
          <p:cNvSpPr/>
          <p:nvPr/>
        </p:nvSpPr>
        <p:spPr>
          <a:xfrm>
            <a:off x="10377249" y="5345192"/>
            <a:ext cx="3459242" cy="1451610"/>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Radical feminists advocate for revolutionary change, aiming to create a fundamentally different social and political structure.</a:t>
            </a:r>
            <a:endParaRPr lang="en-US" sz="1786" dirty="0"/>
          </a:p>
        </p:txBody>
      </p:sp>
      <p:pic>
        <p:nvPicPr>
          <p:cNvPr id="1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7488" y="2249686"/>
            <a:ext cx="4919305" cy="3730228"/>
          </a:xfrm>
          <a:prstGeom prst="rect">
            <a:avLst/>
          </a:prstGeom>
        </p:spPr>
      </p:pic>
      <p:sp>
        <p:nvSpPr>
          <p:cNvPr id="6" name="Text 2"/>
          <p:cNvSpPr/>
          <p:nvPr/>
        </p:nvSpPr>
        <p:spPr>
          <a:xfrm>
            <a:off x="793790" y="726877"/>
            <a:ext cx="7556421" cy="1417558"/>
          </a:xfrm>
          <a:prstGeom prst="rect">
            <a:avLst/>
          </a:prstGeom>
          <a:noFill/>
          <a:ln/>
        </p:spPr>
        <p:txBody>
          <a:bodyPr wrap="square" rtlCol="0" anchor="t"/>
          <a:lstStyle/>
          <a:p>
            <a:pPr marL="0" indent="0">
              <a:lnSpc>
                <a:spcPts val="5581"/>
              </a:lnSpc>
              <a:buNone/>
            </a:pPr>
            <a:r>
              <a:rPr lang="en-US" sz="4465" b="1" dirty="0">
                <a:solidFill>
                  <a:srgbClr val="F94CAF"/>
                </a:solidFill>
                <a:latin typeface="Inconsolata" pitchFamily="34" charset="0"/>
                <a:ea typeface="Inconsolata" pitchFamily="34" charset="-122"/>
                <a:cs typeface="Inconsolata" pitchFamily="34" charset="-120"/>
              </a:rPr>
              <a:t>Marxist and Socialist Feminism</a:t>
            </a:r>
            <a:endParaRPr lang="en-US" sz="4465" dirty="0"/>
          </a:p>
        </p:txBody>
      </p:sp>
      <p:sp>
        <p:nvSpPr>
          <p:cNvPr id="7" name="Shape 3"/>
          <p:cNvSpPr/>
          <p:nvPr/>
        </p:nvSpPr>
        <p:spPr>
          <a:xfrm>
            <a:off x="793790" y="2484596"/>
            <a:ext cx="3664863" cy="3121462"/>
          </a:xfrm>
          <a:prstGeom prst="roundRect">
            <a:avLst>
              <a:gd name="adj" fmla="val 1090"/>
            </a:avLst>
          </a:prstGeom>
          <a:solidFill>
            <a:srgbClr val="433550"/>
          </a:solidFill>
          <a:ln/>
        </p:spPr>
      </p:sp>
      <p:sp>
        <p:nvSpPr>
          <p:cNvPr id="8" name="Text 4"/>
          <p:cNvSpPr/>
          <p:nvPr/>
        </p:nvSpPr>
        <p:spPr>
          <a:xfrm>
            <a:off x="1020604" y="2711410"/>
            <a:ext cx="2835235" cy="354330"/>
          </a:xfrm>
          <a:prstGeom prst="rect">
            <a:avLst/>
          </a:prstGeom>
          <a:noFill/>
          <a:ln/>
        </p:spPr>
        <p:txBody>
          <a:bodyPr wrap="none" rtlCol="0" anchor="t"/>
          <a:lstStyle/>
          <a:p>
            <a:pPr marL="0" indent="0">
              <a:lnSpc>
                <a:spcPts val="2791"/>
              </a:lnSpc>
              <a:buNone/>
            </a:pPr>
            <a:r>
              <a:rPr lang="en-US" sz="2233" b="1" dirty="0">
                <a:solidFill>
                  <a:srgbClr val="DAD1E6"/>
                </a:solidFill>
                <a:latin typeface="Inconsolata" pitchFamily="34" charset="0"/>
                <a:ea typeface="Inconsolata" pitchFamily="34" charset="-122"/>
                <a:cs typeface="Inconsolata" pitchFamily="34" charset="-120"/>
              </a:rPr>
              <a:t>Class Analysis</a:t>
            </a:r>
            <a:endParaRPr lang="en-US" sz="2233" dirty="0"/>
          </a:p>
        </p:txBody>
      </p:sp>
      <p:sp>
        <p:nvSpPr>
          <p:cNvPr id="9" name="Text 5"/>
          <p:cNvSpPr/>
          <p:nvPr/>
        </p:nvSpPr>
        <p:spPr>
          <a:xfrm>
            <a:off x="1020604" y="3201829"/>
            <a:ext cx="3211235" cy="1814513"/>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Marxist and socialist feminists analyze the intersection of gender and class, viewing capitalism as a key driver of women's oppression.</a:t>
            </a:r>
            <a:endParaRPr lang="en-US" sz="1786" dirty="0"/>
          </a:p>
        </p:txBody>
      </p:sp>
      <p:sp>
        <p:nvSpPr>
          <p:cNvPr id="10" name="Shape 6"/>
          <p:cNvSpPr/>
          <p:nvPr/>
        </p:nvSpPr>
        <p:spPr>
          <a:xfrm>
            <a:off x="4685467" y="2484596"/>
            <a:ext cx="3664863" cy="3121462"/>
          </a:xfrm>
          <a:prstGeom prst="roundRect">
            <a:avLst>
              <a:gd name="adj" fmla="val 1090"/>
            </a:avLst>
          </a:prstGeom>
          <a:solidFill>
            <a:srgbClr val="433550"/>
          </a:solidFill>
          <a:ln/>
        </p:spPr>
      </p:sp>
      <p:sp>
        <p:nvSpPr>
          <p:cNvPr id="11" name="Text 7"/>
          <p:cNvSpPr/>
          <p:nvPr/>
        </p:nvSpPr>
        <p:spPr>
          <a:xfrm>
            <a:off x="4912281" y="2711410"/>
            <a:ext cx="2835235" cy="354330"/>
          </a:xfrm>
          <a:prstGeom prst="rect">
            <a:avLst/>
          </a:prstGeom>
          <a:noFill/>
          <a:ln/>
        </p:spPr>
        <p:txBody>
          <a:bodyPr wrap="none" rtlCol="0" anchor="t"/>
          <a:lstStyle/>
          <a:p>
            <a:pPr marL="0" indent="0">
              <a:lnSpc>
                <a:spcPts val="2791"/>
              </a:lnSpc>
              <a:buNone/>
            </a:pPr>
            <a:r>
              <a:rPr lang="en-US" sz="2233" b="1" dirty="0">
                <a:solidFill>
                  <a:srgbClr val="DAD1E6"/>
                </a:solidFill>
                <a:latin typeface="Inconsolata" pitchFamily="34" charset="0"/>
                <a:ea typeface="Inconsolata" pitchFamily="34" charset="-122"/>
                <a:cs typeface="Inconsolata" pitchFamily="34" charset="-120"/>
              </a:rPr>
              <a:t>Collective Struggle</a:t>
            </a:r>
            <a:endParaRPr lang="en-US" sz="2233" dirty="0"/>
          </a:p>
        </p:txBody>
      </p:sp>
      <p:sp>
        <p:nvSpPr>
          <p:cNvPr id="12" name="Text 8"/>
          <p:cNvSpPr/>
          <p:nvPr/>
        </p:nvSpPr>
        <p:spPr>
          <a:xfrm>
            <a:off x="4912281" y="3201829"/>
            <a:ext cx="3211235" cy="2177415"/>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These feminists advocate for a collective struggle against capitalism and patriarchy, emphasizing the need for economic and social transformation.</a:t>
            </a:r>
            <a:endParaRPr lang="en-US" sz="1786" dirty="0"/>
          </a:p>
        </p:txBody>
      </p:sp>
      <p:sp>
        <p:nvSpPr>
          <p:cNvPr id="13" name="Shape 9"/>
          <p:cNvSpPr/>
          <p:nvPr/>
        </p:nvSpPr>
        <p:spPr>
          <a:xfrm>
            <a:off x="793790" y="5832872"/>
            <a:ext cx="7556421" cy="1669852"/>
          </a:xfrm>
          <a:prstGeom prst="roundRect">
            <a:avLst>
              <a:gd name="adj" fmla="val 2038"/>
            </a:avLst>
          </a:prstGeom>
          <a:solidFill>
            <a:srgbClr val="433550"/>
          </a:solidFill>
          <a:ln/>
        </p:spPr>
      </p:sp>
      <p:sp>
        <p:nvSpPr>
          <p:cNvPr id="14" name="Text 10"/>
          <p:cNvSpPr/>
          <p:nvPr/>
        </p:nvSpPr>
        <p:spPr>
          <a:xfrm>
            <a:off x="1020604" y="6059686"/>
            <a:ext cx="3117175" cy="354330"/>
          </a:xfrm>
          <a:prstGeom prst="rect">
            <a:avLst/>
          </a:prstGeom>
          <a:noFill/>
          <a:ln/>
        </p:spPr>
        <p:txBody>
          <a:bodyPr wrap="none" rtlCol="0" anchor="t"/>
          <a:lstStyle/>
          <a:p>
            <a:pPr marL="0" indent="0">
              <a:lnSpc>
                <a:spcPts val="2791"/>
              </a:lnSpc>
              <a:buNone/>
            </a:pPr>
            <a:r>
              <a:rPr lang="en-US" sz="2233" b="1" dirty="0">
                <a:solidFill>
                  <a:srgbClr val="DAD1E6"/>
                </a:solidFill>
                <a:latin typeface="Inconsolata" pitchFamily="34" charset="0"/>
                <a:ea typeface="Inconsolata" pitchFamily="34" charset="-122"/>
                <a:cs typeface="Inconsolata" pitchFamily="34" charset="-120"/>
              </a:rPr>
              <a:t>Labor and Reproduction</a:t>
            </a:r>
            <a:endParaRPr lang="en-US" sz="2233" dirty="0"/>
          </a:p>
        </p:txBody>
      </p:sp>
      <p:sp>
        <p:nvSpPr>
          <p:cNvPr id="15" name="Text 11"/>
          <p:cNvSpPr/>
          <p:nvPr/>
        </p:nvSpPr>
        <p:spPr>
          <a:xfrm>
            <a:off x="1020604" y="6550104"/>
            <a:ext cx="7102793" cy="725805"/>
          </a:xfrm>
          <a:prstGeom prst="rect">
            <a:avLst/>
          </a:prstGeom>
          <a:noFill/>
          <a:ln/>
        </p:spPr>
        <p:txBody>
          <a:bodyPr wrap="square" rtlCol="0" anchor="t"/>
          <a:lstStyle/>
          <a:p>
            <a:pPr marL="0" indent="0">
              <a:lnSpc>
                <a:spcPts val="2858"/>
              </a:lnSpc>
              <a:buNone/>
            </a:pPr>
            <a:r>
              <a:rPr lang="en-US" sz="1786" dirty="0">
                <a:solidFill>
                  <a:srgbClr val="DAD1E6"/>
                </a:solidFill>
                <a:latin typeface="Fira Sans" pitchFamily="34" charset="0"/>
                <a:ea typeface="Fira Sans" pitchFamily="34" charset="-122"/>
                <a:cs typeface="Fira Sans" pitchFamily="34" charset="-120"/>
              </a:rPr>
              <a:t>Marxist and socialist feminists focus on the exploitation of women's labor, both in the workforce and in domestic/reproductive work.</a:t>
            </a:r>
            <a:endParaRPr lang="en-US" sz="1786" dirty="0"/>
          </a:p>
        </p:txBody>
      </p:sp>
      <p:pic>
        <p:nvPicPr>
          <p:cNvPr id="16"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31743"/>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0" y="0"/>
            <a:ext cx="5486400" cy="8231743"/>
          </a:xfrm>
          <a:prstGeom prst="rect">
            <a:avLst/>
          </a:prstGeom>
        </p:spPr>
      </p:pic>
      <p:pic>
        <p:nvPicPr>
          <p:cNvPr id="5" name="Image 1" descr="preencoded.png"/>
          <p:cNvPicPr>
            <a:picLocks noChangeAspect="1"/>
          </p:cNvPicPr>
          <p:nvPr/>
        </p:nvPicPr>
        <p:blipFill>
          <a:blip r:embed="rId4"/>
          <a:stretch>
            <a:fillRect/>
          </a:stretch>
        </p:blipFill>
        <p:spPr>
          <a:xfrm>
            <a:off x="240983" y="3089910"/>
            <a:ext cx="5004316" cy="2051804"/>
          </a:xfrm>
          <a:prstGeom prst="rect">
            <a:avLst/>
          </a:prstGeom>
        </p:spPr>
      </p:pic>
      <p:sp>
        <p:nvSpPr>
          <p:cNvPr id="6" name="Text 2"/>
          <p:cNvSpPr/>
          <p:nvPr/>
        </p:nvSpPr>
        <p:spPr>
          <a:xfrm>
            <a:off x="6160889" y="529947"/>
            <a:ext cx="4818459" cy="602218"/>
          </a:xfrm>
          <a:prstGeom prst="rect">
            <a:avLst/>
          </a:prstGeom>
          <a:noFill/>
          <a:ln/>
        </p:spPr>
        <p:txBody>
          <a:bodyPr wrap="none" rtlCol="0" anchor="t"/>
          <a:lstStyle/>
          <a:p>
            <a:pPr marL="0" indent="0">
              <a:lnSpc>
                <a:spcPts val="4743"/>
              </a:lnSpc>
              <a:buNone/>
            </a:pPr>
            <a:r>
              <a:rPr lang="en-US" sz="3794" b="1" dirty="0">
                <a:solidFill>
                  <a:srgbClr val="F94CAF"/>
                </a:solidFill>
                <a:latin typeface="Inconsolata" pitchFamily="34" charset="0"/>
                <a:ea typeface="Inconsolata" pitchFamily="34" charset="-122"/>
                <a:cs typeface="Inconsolata" pitchFamily="34" charset="-120"/>
              </a:rPr>
              <a:t>Postmodern Feminism</a:t>
            </a:r>
            <a:endParaRPr lang="en-US" sz="3794" dirty="0"/>
          </a:p>
        </p:txBody>
      </p:sp>
      <p:pic>
        <p:nvPicPr>
          <p:cNvPr id="7" name="Image 2" descr="preencoded.png"/>
          <p:cNvPicPr>
            <a:picLocks noChangeAspect="1"/>
          </p:cNvPicPr>
          <p:nvPr/>
        </p:nvPicPr>
        <p:blipFill>
          <a:blip r:embed="rId5"/>
          <a:stretch>
            <a:fillRect/>
          </a:stretch>
        </p:blipFill>
        <p:spPr>
          <a:xfrm>
            <a:off x="6160889" y="1421249"/>
            <a:ext cx="481846" cy="481846"/>
          </a:xfrm>
          <a:prstGeom prst="rect">
            <a:avLst/>
          </a:prstGeom>
        </p:spPr>
      </p:pic>
      <p:sp>
        <p:nvSpPr>
          <p:cNvPr id="8" name="Text 3"/>
          <p:cNvSpPr/>
          <p:nvPr/>
        </p:nvSpPr>
        <p:spPr>
          <a:xfrm>
            <a:off x="6160889" y="2095738"/>
            <a:ext cx="2409230" cy="301228"/>
          </a:xfrm>
          <a:prstGeom prst="rect">
            <a:avLst/>
          </a:prstGeom>
          <a:noFill/>
          <a:ln/>
        </p:spPr>
        <p:txBody>
          <a:bodyPr wrap="none" rtlCol="0" anchor="t"/>
          <a:lstStyle/>
          <a:p>
            <a:pPr marL="0" indent="0" algn="l">
              <a:lnSpc>
                <a:spcPts val="2371"/>
              </a:lnSpc>
              <a:buNone/>
            </a:pPr>
            <a:r>
              <a:rPr lang="en-US" sz="1897" b="1" dirty="0">
                <a:solidFill>
                  <a:srgbClr val="DAD1E6"/>
                </a:solidFill>
                <a:latin typeface="Inconsolata" pitchFamily="34" charset="0"/>
                <a:ea typeface="Inconsolata" pitchFamily="34" charset="-122"/>
                <a:cs typeface="Inconsolata" pitchFamily="34" charset="-120"/>
              </a:rPr>
              <a:t>Deconstruction</a:t>
            </a:r>
            <a:endParaRPr lang="en-US" sz="1897" dirty="0"/>
          </a:p>
        </p:txBody>
      </p:sp>
      <p:sp>
        <p:nvSpPr>
          <p:cNvPr id="9" name="Text 4"/>
          <p:cNvSpPr/>
          <p:nvPr/>
        </p:nvSpPr>
        <p:spPr>
          <a:xfrm>
            <a:off x="6160889" y="2512576"/>
            <a:ext cx="7795022" cy="616744"/>
          </a:xfrm>
          <a:prstGeom prst="rect">
            <a:avLst/>
          </a:prstGeom>
          <a:noFill/>
          <a:ln/>
        </p:spPr>
        <p:txBody>
          <a:bodyPr wrap="square" rtlCol="0" anchor="t"/>
          <a:lstStyle/>
          <a:p>
            <a:pPr marL="0" indent="0" algn="l">
              <a:lnSpc>
                <a:spcPts val="2428"/>
              </a:lnSpc>
              <a:buNone/>
            </a:pPr>
            <a:r>
              <a:rPr lang="en-US" sz="1518" dirty="0">
                <a:solidFill>
                  <a:srgbClr val="DAD1E6"/>
                </a:solidFill>
                <a:latin typeface="Fira Sans" pitchFamily="34" charset="0"/>
                <a:ea typeface="Fira Sans" pitchFamily="34" charset="-122"/>
                <a:cs typeface="Fira Sans" pitchFamily="34" charset="-120"/>
              </a:rPr>
              <a:t>Postmodern feminists challenge traditional notions of identity, power, and knowledge, using deconstruction to question dominant narratives.</a:t>
            </a:r>
            <a:endParaRPr lang="en-US" sz="1518" dirty="0"/>
          </a:p>
        </p:txBody>
      </p:sp>
      <p:pic>
        <p:nvPicPr>
          <p:cNvPr id="10" name="Image 3" descr="preencoded.png"/>
          <p:cNvPicPr>
            <a:picLocks noChangeAspect="1"/>
          </p:cNvPicPr>
          <p:nvPr/>
        </p:nvPicPr>
        <p:blipFill>
          <a:blip r:embed="rId6"/>
          <a:stretch>
            <a:fillRect/>
          </a:stretch>
        </p:blipFill>
        <p:spPr>
          <a:xfrm>
            <a:off x="6160889" y="3707487"/>
            <a:ext cx="481846" cy="481846"/>
          </a:xfrm>
          <a:prstGeom prst="rect">
            <a:avLst/>
          </a:prstGeom>
        </p:spPr>
      </p:pic>
      <p:sp>
        <p:nvSpPr>
          <p:cNvPr id="11" name="Text 5"/>
          <p:cNvSpPr/>
          <p:nvPr/>
        </p:nvSpPr>
        <p:spPr>
          <a:xfrm>
            <a:off x="6160889" y="4381976"/>
            <a:ext cx="2409230" cy="301228"/>
          </a:xfrm>
          <a:prstGeom prst="rect">
            <a:avLst/>
          </a:prstGeom>
          <a:noFill/>
          <a:ln/>
        </p:spPr>
        <p:txBody>
          <a:bodyPr wrap="none" rtlCol="0" anchor="t"/>
          <a:lstStyle/>
          <a:p>
            <a:pPr marL="0" indent="0" algn="l">
              <a:lnSpc>
                <a:spcPts val="2371"/>
              </a:lnSpc>
              <a:buNone/>
            </a:pPr>
            <a:r>
              <a:rPr lang="en-US" sz="1897" b="1" dirty="0">
                <a:solidFill>
                  <a:srgbClr val="DAD1E6"/>
                </a:solidFill>
                <a:latin typeface="Inconsolata" pitchFamily="34" charset="0"/>
                <a:ea typeface="Inconsolata" pitchFamily="34" charset="-122"/>
                <a:cs typeface="Inconsolata" pitchFamily="34" charset="-120"/>
              </a:rPr>
              <a:t>Intersectionality</a:t>
            </a:r>
            <a:endParaRPr lang="en-US" sz="1897" dirty="0"/>
          </a:p>
        </p:txBody>
      </p:sp>
      <p:sp>
        <p:nvSpPr>
          <p:cNvPr id="12" name="Text 6"/>
          <p:cNvSpPr/>
          <p:nvPr/>
        </p:nvSpPr>
        <p:spPr>
          <a:xfrm>
            <a:off x="6160889" y="4798814"/>
            <a:ext cx="7795022" cy="616744"/>
          </a:xfrm>
          <a:prstGeom prst="rect">
            <a:avLst/>
          </a:prstGeom>
          <a:noFill/>
          <a:ln/>
        </p:spPr>
        <p:txBody>
          <a:bodyPr wrap="square" rtlCol="0" anchor="t"/>
          <a:lstStyle/>
          <a:p>
            <a:pPr marL="0" indent="0" algn="l">
              <a:lnSpc>
                <a:spcPts val="2428"/>
              </a:lnSpc>
              <a:buNone/>
            </a:pPr>
            <a:r>
              <a:rPr lang="en-US" sz="1518" dirty="0">
                <a:solidFill>
                  <a:srgbClr val="DAD1E6"/>
                </a:solidFill>
                <a:latin typeface="Fira Sans" pitchFamily="34" charset="0"/>
                <a:ea typeface="Fira Sans" pitchFamily="34" charset="-122"/>
                <a:cs typeface="Fira Sans" pitchFamily="34" charset="-120"/>
              </a:rPr>
              <a:t>Postmodern feminism emphasizes the intersections of gender with other identity factors, such as race, class, sexuality, and disability.</a:t>
            </a:r>
            <a:endParaRPr lang="en-US" sz="1518" dirty="0"/>
          </a:p>
        </p:txBody>
      </p:sp>
      <p:pic>
        <p:nvPicPr>
          <p:cNvPr id="13" name="Image 4" descr="preencoded.png"/>
          <p:cNvPicPr>
            <a:picLocks noChangeAspect="1"/>
          </p:cNvPicPr>
          <p:nvPr/>
        </p:nvPicPr>
        <p:blipFill>
          <a:blip r:embed="rId7"/>
          <a:stretch>
            <a:fillRect/>
          </a:stretch>
        </p:blipFill>
        <p:spPr>
          <a:xfrm>
            <a:off x="6160889" y="5993725"/>
            <a:ext cx="481846" cy="481846"/>
          </a:xfrm>
          <a:prstGeom prst="rect">
            <a:avLst/>
          </a:prstGeom>
        </p:spPr>
      </p:pic>
      <p:sp>
        <p:nvSpPr>
          <p:cNvPr id="14" name="Text 7"/>
          <p:cNvSpPr/>
          <p:nvPr/>
        </p:nvSpPr>
        <p:spPr>
          <a:xfrm>
            <a:off x="6160889" y="6668214"/>
            <a:ext cx="2409230" cy="301228"/>
          </a:xfrm>
          <a:prstGeom prst="rect">
            <a:avLst/>
          </a:prstGeom>
          <a:noFill/>
          <a:ln/>
        </p:spPr>
        <p:txBody>
          <a:bodyPr wrap="none" rtlCol="0" anchor="t"/>
          <a:lstStyle/>
          <a:p>
            <a:pPr marL="0" indent="0" algn="l">
              <a:lnSpc>
                <a:spcPts val="2371"/>
              </a:lnSpc>
              <a:buNone/>
            </a:pPr>
            <a:r>
              <a:rPr lang="en-US" sz="1897" b="1" dirty="0">
                <a:solidFill>
                  <a:srgbClr val="DAD1E6"/>
                </a:solidFill>
                <a:latin typeface="Inconsolata" pitchFamily="34" charset="0"/>
                <a:ea typeface="Inconsolata" pitchFamily="34" charset="-122"/>
                <a:cs typeface="Inconsolata" pitchFamily="34" charset="-120"/>
              </a:rPr>
              <a:t>Discourse Analysis</a:t>
            </a:r>
            <a:endParaRPr lang="en-US" sz="1897" dirty="0"/>
          </a:p>
        </p:txBody>
      </p:sp>
      <p:sp>
        <p:nvSpPr>
          <p:cNvPr id="15" name="Text 8"/>
          <p:cNvSpPr/>
          <p:nvPr/>
        </p:nvSpPr>
        <p:spPr>
          <a:xfrm>
            <a:off x="6160889" y="7085052"/>
            <a:ext cx="7795022" cy="616744"/>
          </a:xfrm>
          <a:prstGeom prst="rect">
            <a:avLst/>
          </a:prstGeom>
          <a:noFill/>
          <a:ln/>
        </p:spPr>
        <p:txBody>
          <a:bodyPr wrap="square" rtlCol="0" anchor="t"/>
          <a:lstStyle/>
          <a:p>
            <a:pPr marL="0" indent="0" algn="l">
              <a:lnSpc>
                <a:spcPts val="2428"/>
              </a:lnSpc>
              <a:buNone/>
            </a:pPr>
            <a:r>
              <a:rPr lang="en-US" sz="1518" dirty="0">
                <a:solidFill>
                  <a:srgbClr val="DAD1E6"/>
                </a:solidFill>
                <a:latin typeface="Fira Sans" pitchFamily="34" charset="0"/>
                <a:ea typeface="Fira Sans" pitchFamily="34" charset="-122"/>
                <a:cs typeface="Fira Sans" pitchFamily="34" charset="-120"/>
              </a:rPr>
              <a:t>Postmodern feminists analyze the role of language and discourse in constructing and perpetuating gender norms and power structures.</a:t>
            </a:r>
            <a:endParaRPr lang="en-US" sz="1518"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97603" y="1664613"/>
            <a:ext cx="4979075" cy="4900255"/>
          </a:xfrm>
          <a:prstGeom prst="rect">
            <a:avLst/>
          </a:prstGeom>
        </p:spPr>
      </p:pic>
      <p:sp>
        <p:nvSpPr>
          <p:cNvPr id="6" name="Text 2"/>
          <p:cNvSpPr/>
          <p:nvPr/>
        </p:nvSpPr>
        <p:spPr>
          <a:xfrm>
            <a:off x="710327" y="559475"/>
            <a:ext cx="7723346" cy="1268492"/>
          </a:xfrm>
          <a:prstGeom prst="rect">
            <a:avLst/>
          </a:prstGeom>
          <a:noFill/>
          <a:ln/>
        </p:spPr>
        <p:txBody>
          <a:bodyPr wrap="square" rtlCol="0" anchor="t"/>
          <a:lstStyle/>
          <a:p>
            <a:pPr marL="0" indent="0">
              <a:lnSpc>
                <a:spcPts val="4994"/>
              </a:lnSpc>
              <a:buNone/>
            </a:pPr>
            <a:r>
              <a:rPr lang="en-US" sz="3995" b="1" dirty="0">
                <a:solidFill>
                  <a:srgbClr val="F94CAF"/>
                </a:solidFill>
                <a:latin typeface="Inconsolata" pitchFamily="34" charset="0"/>
                <a:ea typeface="Inconsolata" pitchFamily="34" charset="-122"/>
                <a:cs typeface="Inconsolata" pitchFamily="34" charset="-120"/>
              </a:rPr>
              <a:t>Intersectionality and Feminist Theory</a:t>
            </a:r>
            <a:endParaRPr lang="en-US" sz="3995" dirty="0"/>
          </a:p>
        </p:txBody>
      </p:sp>
      <p:sp>
        <p:nvSpPr>
          <p:cNvPr id="7" name="Shape 3"/>
          <p:cNvSpPr/>
          <p:nvPr/>
        </p:nvSpPr>
        <p:spPr>
          <a:xfrm>
            <a:off x="1003221" y="2132290"/>
            <a:ext cx="22860" cy="5537716"/>
          </a:xfrm>
          <a:prstGeom prst="roundRect">
            <a:avLst>
              <a:gd name="adj" fmla="val 133177"/>
            </a:avLst>
          </a:prstGeom>
          <a:solidFill>
            <a:srgbClr val="5C4E69"/>
          </a:solidFill>
          <a:ln/>
        </p:spPr>
      </p:sp>
      <p:sp>
        <p:nvSpPr>
          <p:cNvPr id="8" name="Shape 4"/>
          <p:cNvSpPr/>
          <p:nvPr/>
        </p:nvSpPr>
        <p:spPr>
          <a:xfrm>
            <a:off x="1220093" y="2577346"/>
            <a:ext cx="710327" cy="22860"/>
          </a:xfrm>
          <a:prstGeom prst="roundRect">
            <a:avLst>
              <a:gd name="adj" fmla="val 133177"/>
            </a:avLst>
          </a:prstGeom>
          <a:solidFill>
            <a:srgbClr val="5C4E69"/>
          </a:solidFill>
          <a:ln/>
        </p:spPr>
      </p:sp>
      <p:sp>
        <p:nvSpPr>
          <p:cNvPr id="9" name="Shape 5"/>
          <p:cNvSpPr/>
          <p:nvPr/>
        </p:nvSpPr>
        <p:spPr>
          <a:xfrm>
            <a:off x="786348" y="2360533"/>
            <a:ext cx="456605" cy="456605"/>
          </a:xfrm>
          <a:prstGeom prst="roundRect">
            <a:avLst>
              <a:gd name="adj" fmla="val 6668"/>
            </a:avLst>
          </a:prstGeom>
          <a:solidFill>
            <a:srgbClr val="433550"/>
          </a:solidFill>
          <a:ln/>
        </p:spPr>
      </p:sp>
      <p:sp>
        <p:nvSpPr>
          <p:cNvPr id="10" name="Text 6"/>
          <p:cNvSpPr/>
          <p:nvPr/>
        </p:nvSpPr>
        <p:spPr>
          <a:xfrm>
            <a:off x="938510" y="2436614"/>
            <a:ext cx="152162" cy="304443"/>
          </a:xfrm>
          <a:prstGeom prst="rect">
            <a:avLst/>
          </a:prstGeom>
          <a:noFill/>
          <a:ln/>
        </p:spPr>
        <p:txBody>
          <a:bodyPr wrap="none" rtlCol="0" anchor="t"/>
          <a:lstStyle/>
          <a:p>
            <a:pPr marL="0" indent="0" algn="ctr">
              <a:lnSpc>
                <a:spcPts val="2397"/>
              </a:lnSpc>
              <a:buNone/>
            </a:pPr>
            <a:r>
              <a:rPr lang="en-US" sz="2397" b="1" dirty="0">
                <a:solidFill>
                  <a:srgbClr val="DAD1E6"/>
                </a:solidFill>
                <a:latin typeface="Inconsolata" pitchFamily="34" charset="0"/>
                <a:ea typeface="Inconsolata" pitchFamily="34" charset="-122"/>
                <a:cs typeface="Inconsolata" pitchFamily="34" charset="-120"/>
              </a:rPr>
              <a:t>1</a:t>
            </a:r>
            <a:endParaRPr lang="en-US" sz="2397" dirty="0"/>
          </a:p>
        </p:txBody>
      </p:sp>
      <p:sp>
        <p:nvSpPr>
          <p:cNvPr id="11" name="Text 7"/>
          <p:cNvSpPr/>
          <p:nvPr/>
        </p:nvSpPr>
        <p:spPr>
          <a:xfrm>
            <a:off x="2130862" y="2335173"/>
            <a:ext cx="2536984" cy="317063"/>
          </a:xfrm>
          <a:prstGeom prst="rect">
            <a:avLst/>
          </a:prstGeom>
          <a:noFill/>
          <a:ln/>
        </p:spPr>
        <p:txBody>
          <a:bodyPr wrap="none" rtlCol="0" anchor="t"/>
          <a:lstStyle/>
          <a:p>
            <a:pPr marL="0" indent="0" algn="l">
              <a:lnSpc>
                <a:spcPts val="2497"/>
              </a:lnSpc>
              <a:buNone/>
            </a:pPr>
            <a:r>
              <a:rPr lang="en-US" sz="1998" b="1" dirty="0">
                <a:solidFill>
                  <a:srgbClr val="DAD1E6"/>
                </a:solidFill>
                <a:latin typeface="Inconsolata" pitchFamily="34" charset="0"/>
                <a:ea typeface="Inconsolata" pitchFamily="34" charset="-122"/>
                <a:cs typeface="Inconsolata" pitchFamily="34" charset="-120"/>
              </a:rPr>
              <a:t>Origins</a:t>
            </a:r>
            <a:endParaRPr lang="en-US" sz="1998" dirty="0"/>
          </a:p>
        </p:txBody>
      </p:sp>
      <p:sp>
        <p:nvSpPr>
          <p:cNvPr id="12" name="Text 8"/>
          <p:cNvSpPr/>
          <p:nvPr/>
        </p:nvSpPr>
        <p:spPr>
          <a:xfrm>
            <a:off x="2130862" y="2773918"/>
            <a:ext cx="6302812" cy="649605"/>
          </a:xfrm>
          <a:prstGeom prst="rect">
            <a:avLst/>
          </a:prstGeom>
          <a:noFill/>
          <a:ln/>
        </p:spPr>
        <p:txBody>
          <a:bodyPr wrap="square" rtlCol="0" anchor="t"/>
          <a:lstStyle/>
          <a:p>
            <a:pPr marL="0" indent="0" algn="l">
              <a:lnSpc>
                <a:spcPts val="2557"/>
              </a:lnSpc>
              <a:buNone/>
            </a:pPr>
            <a:r>
              <a:rPr lang="en-US" sz="1598" dirty="0">
                <a:solidFill>
                  <a:srgbClr val="DAD1E6"/>
                </a:solidFill>
                <a:latin typeface="Fira Sans" pitchFamily="34" charset="0"/>
                <a:ea typeface="Fira Sans" pitchFamily="34" charset="-122"/>
                <a:cs typeface="Fira Sans" pitchFamily="34" charset="-120"/>
              </a:rPr>
              <a:t>The concept of intersectionality was first introduced by legal scholar Kimberlé Crenshaw in the late 1980s.</a:t>
            </a:r>
            <a:endParaRPr lang="en-US" sz="1598" dirty="0"/>
          </a:p>
        </p:txBody>
      </p:sp>
      <p:sp>
        <p:nvSpPr>
          <p:cNvPr id="13" name="Shape 9"/>
          <p:cNvSpPr/>
          <p:nvPr/>
        </p:nvSpPr>
        <p:spPr>
          <a:xfrm>
            <a:off x="1220093" y="4274344"/>
            <a:ext cx="710327" cy="22860"/>
          </a:xfrm>
          <a:prstGeom prst="roundRect">
            <a:avLst>
              <a:gd name="adj" fmla="val 133177"/>
            </a:avLst>
          </a:prstGeom>
          <a:solidFill>
            <a:srgbClr val="5C4E69"/>
          </a:solidFill>
          <a:ln/>
        </p:spPr>
      </p:sp>
      <p:sp>
        <p:nvSpPr>
          <p:cNvPr id="14" name="Shape 10"/>
          <p:cNvSpPr/>
          <p:nvPr/>
        </p:nvSpPr>
        <p:spPr>
          <a:xfrm>
            <a:off x="786348" y="4057531"/>
            <a:ext cx="456605" cy="456605"/>
          </a:xfrm>
          <a:prstGeom prst="roundRect">
            <a:avLst>
              <a:gd name="adj" fmla="val 6668"/>
            </a:avLst>
          </a:prstGeom>
          <a:solidFill>
            <a:srgbClr val="433550"/>
          </a:solidFill>
          <a:ln/>
        </p:spPr>
      </p:sp>
      <p:sp>
        <p:nvSpPr>
          <p:cNvPr id="15" name="Text 11"/>
          <p:cNvSpPr/>
          <p:nvPr/>
        </p:nvSpPr>
        <p:spPr>
          <a:xfrm>
            <a:off x="938510" y="4133612"/>
            <a:ext cx="152162" cy="304443"/>
          </a:xfrm>
          <a:prstGeom prst="rect">
            <a:avLst/>
          </a:prstGeom>
          <a:noFill/>
          <a:ln/>
        </p:spPr>
        <p:txBody>
          <a:bodyPr wrap="none" rtlCol="0" anchor="t"/>
          <a:lstStyle/>
          <a:p>
            <a:pPr marL="0" indent="0" algn="ctr">
              <a:lnSpc>
                <a:spcPts val="2397"/>
              </a:lnSpc>
              <a:buNone/>
            </a:pPr>
            <a:r>
              <a:rPr lang="en-US" sz="2397" b="1" dirty="0">
                <a:solidFill>
                  <a:srgbClr val="DAD1E6"/>
                </a:solidFill>
                <a:latin typeface="Inconsolata" pitchFamily="34" charset="0"/>
                <a:ea typeface="Inconsolata" pitchFamily="34" charset="-122"/>
                <a:cs typeface="Inconsolata" pitchFamily="34" charset="-120"/>
              </a:rPr>
              <a:t>2</a:t>
            </a:r>
            <a:endParaRPr lang="en-US" sz="2397" dirty="0"/>
          </a:p>
        </p:txBody>
      </p:sp>
      <p:sp>
        <p:nvSpPr>
          <p:cNvPr id="16" name="Text 12"/>
          <p:cNvSpPr/>
          <p:nvPr/>
        </p:nvSpPr>
        <p:spPr>
          <a:xfrm>
            <a:off x="2130862" y="4032171"/>
            <a:ext cx="2916555" cy="317063"/>
          </a:xfrm>
          <a:prstGeom prst="rect">
            <a:avLst/>
          </a:prstGeom>
          <a:noFill/>
          <a:ln/>
        </p:spPr>
        <p:txBody>
          <a:bodyPr wrap="none" rtlCol="0" anchor="t"/>
          <a:lstStyle/>
          <a:p>
            <a:pPr marL="0" indent="0" algn="l">
              <a:lnSpc>
                <a:spcPts val="2497"/>
              </a:lnSpc>
              <a:buNone/>
            </a:pPr>
            <a:r>
              <a:rPr lang="en-US" sz="1998" b="1" dirty="0">
                <a:solidFill>
                  <a:srgbClr val="DAD1E6"/>
                </a:solidFill>
                <a:latin typeface="Inconsolata" pitchFamily="34" charset="0"/>
                <a:ea typeface="Inconsolata" pitchFamily="34" charset="-122"/>
                <a:cs typeface="Inconsolata" pitchFamily="34" charset="-120"/>
              </a:rPr>
              <a:t>Theoretical Foundations</a:t>
            </a:r>
            <a:endParaRPr lang="en-US" sz="1998" dirty="0"/>
          </a:p>
        </p:txBody>
      </p:sp>
      <p:sp>
        <p:nvSpPr>
          <p:cNvPr id="17" name="Text 13"/>
          <p:cNvSpPr/>
          <p:nvPr/>
        </p:nvSpPr>
        <p:spPr>
          <a:xfrm>
            <a:off x="2130862" y="4470916"/>
            <a:ext cx="6302812" cy="974408"/>
          </a:xfrm>
          <a:prstGeom prst="rect">
            <a:avLst/>
          </a:prstGeom>
          <a:noFill/>
          <a:ln/>
        </p:spPr>
        <p:txBody>
          <a:bodyPr wrap="square" rtlCol="0" anchor="t"/>
          <a:lstStyle/>
          <a:p>
            <a:pPr marL="0" indent="0" algn="l">
              <a:lnSpc>
                <a:spcPts val="2557"/>
              </a:lnSpc>
              <a:buNone/>
            </a:pPr>
            <a:r>
              <a:rPr lang="en-US" sz="1598" dirty="0">
                <a:solidFill>
                  <a:srgbClr val="DAD1E6"/>
                </a:solidFill>
                <a:latin typeface="Fira Sans" pitchFamily="34" charset="0"/>
                <a:ea typeface="Fira Sans" pitchFamily="34" charset="-122"/>
                <a:cs typeface="Fira Sans" pitchFamily="34" charset="-120"/>
              </a:rPr>
              <a:t>Intersectionality builds on the work of Black feminists, who recognized the need to address the unique experiences of women of color.</a:t>
            </a:r>
            <a:endParaRPr lang="en-US" sz="1598" dirty="0"/>
          </a:p>
        </p:txBody>
      </p:sp>
      <p:sp>
        <p:nvSpPr>
          <p:cNvPr id="18" name="Shape 14"/>
          <p:cNvSpPr/>
          <p:nvPr/>
        </p:nvSpPr>
        <p:spPr>
          <a:xfrm>
            <a:off x="1220093" y="6296144"/>
            <a:ext cx="710327" cy="22860"/>
          </a:xfrm>
          <a:prstGeom prst="roundRect">
            <a:avLst>
              <a:gd name="adj" fmla="val 133177"/>
            </a:avLst>
          </a:prstGeom>
          <a:solidFill>
            <a:srgbClr val="5C4E69"/>
          </a:solidFill>
          <a:ln/>
        </p:spPr>
      </p:sp>
      <p:sp>
        <p:nvSpPr>
          <p:cNvPr id="19" name="Shape 15"/>
          <p:cNvSpPr/>
          <p:nvPr/>
        </p:nvSpPr>
        <p:spPr>
          <a:xfrm>
            <a:off x="786348" y="6079331"/>
            <a:ext cx="456605" cy="456605"/>
          </a:xfrm>
          <a:prstGeom prst="roundRect">
            <a:avLst>
              <a:gd name="adj" fmla="val 6668"/>
            </a:avLst>
          </a:prstGeom>
          <a:solidFill>
            <a:srgbClr val="433550"/>
          </a:solidFill>
          <a:ln/>
        </p:spPr>
      </p:sp>
      <p:sp>
        <p:nvSpPr>
          <p:cNvPr id="20" name="Text 16"/>
          <p:cNvSpPr/>
          <p:nvPr/>
        </p:nvSpPr>
        <p:spPr>
          <a:xfrm>
            <a:off x="938510" y="6155412"/>
            <a:ext cx="152162" cy="304443"/>
          </a:xfrm>
          <a:prstGeom prst="rect">
            <a:avLst/>
          </a:prstGeom>
          <a:noFill/>
          <a:ln/>
        </p:spPr>
        <p:txBody>
          <a:bodyPr wrap="none" rtlCol="0" anchor="t"/>
          <a:lstStyle/>
          <a:p>
            <a:pPr marL="0" indent="0" algn="ctr">
              <a:lnSpc>
                <a:spcPts val="2397"/>
              </a:lnSpc>
              <a:buNone/>
            </a:pPr>
            <a:r>
              <a:rPr lang="en-US" sz="2397" b="1" dirty="0">
                <a:solidFill>
                  <a:srgbClr val="DAD1E6"/>
                </a:solidFill>
                <a:latin typeface="Inconsolata" pitchFamily="34" charset="0"/>
                <a:ea typeface="Inconsolata" pitchFamily="34" charset="-122"/>
                <a:cs typeface="Inconsolata" pitchFamily="34" charset="-120"/>
              </a:rPr>
              <a:t>3</a:t>
            </a:r>
            <a:endParaRPr lang="en-US" sz="2397" dirty="0"/>
          </a:p>
        </p:txBody>
      </p:sp>
      <p:sp>
        <p:nvSpPr>
          <p:cNvPr id="21" name="Text 17"/>
          <p:cNvSpPr/>
          <p:nvPr/>
        </p:nvSpPr>
        <p:spPr>
          <a:xfrm>
            <a:off x="2130862" y="6053971"/>
            <a:ext cx="3170158" cy="317063"/>
          </a:xfrm>
          <a:prstGeom prst="rect">
            <a:avLst/>
          </a:prstGeom>
          <a:noFill/>
          <a:ln/>
        </p:spPr>
        <p:txBody>
          <a:bodyPr wrap="none" rtlCol="0" anchor="t"/>
          <a:lstStyle/>
          <a:p>
            <a:pPr marL="0" indent="0" algn="l">
              <a:lnSpc>
                <a:spcPts val="2497"/>
              </a:lnSpc>
              <a:buNone/>
            </a:pPr>
            <a:r>
              <a:rPr lang="en-US" sz="1998" b="1" dirty="0">
                <a:solidFill>
                  <a:srgbClr val="DAD1E6"/>
                </a:solidFill>
                <a:latin typeface="Inconsolata" pitchFamily="34" charset="0"/>
                <a:ea typeface="Inconsolata" pitchFamily="34" charset="-122"/>
                <a:cs typeface="Inconsolata" pitchFamily="34" charset="-120"/>
              </a:rPr>
              <a:t>Contemporary Applications</a:t>
            </a:r>
            <a:endParaRPr lang="en-US" sz="1998" dirty="0"/>
          </a:p>
        </p:txBody>
      </p:sp>
      <p:sp>
        <p:nvSpPr>
          <p:cNvPr id="22" name="Text 18"/>
          <p:cNvSpPr/>
          <p:nvPr/>
        </p:nvSpPr>
        <p:spPr>
          <a:xfrm>
            <a:off x="2130862" y="6492716"/>
            <a:ext cx="6302812" cy="974408"/>
          </a:xfrm>
          <a:prstGeom prst="rect">
            <a:avLst/>
          </a:prstGeom>
          <a:noFill/>
          <a:ln/>
        </p:spPr>
        <p:txBody>
          <a:bodyPr wrap="square" rtlCol="0" anchor="t"/>
          <a:lstStyle/>
          <a:p>
            <a:pPr marL="0" indent="0" algn="l">
              <a:lnSpc>
                <a:spcPts val="2557"/>
              </a:lnSpc>
              <a:buNone/>
            </a:pPr>
            <a:r>
              <a:rPr lang="en-US" sz="1598" dirty="0">
                <a:solidFill>
                  <a:srgbClr val="DAD1E6"/>
                </a:solidFill>
                <a:latin typeface="Fira Sans" pitchFamily="34" charset="0"/>
                <a:ea typeface="Fira Sans" pitchFamily="34" charset="-122"/>
                <a:cs typeface="Fira Sans" pitchFamily="34" charset="-120"/>
              </a:rPr>
              <a:t>Intersectionality has become a central tenet of modern feminist theory, informing activism and scholarship across various disciplines.</a:t>
            </a:r>
            <a:endParaRPr lang="en-US" sz="1598"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37649" y="872371"/>
            <a:ext cx="5010983" cy="6484858"/>
          </a:xfrm>
          <a:prstGeom prst="rect">
            <a:avLst/>
          </a:prstGeom>
        </p:spPr>
      </p:pic>
      <p:sp>
        <p:nvSpPr>
          <p:cNvPr id="6" name="Text 2"/>
          <p:cNvSpPr/>
          <p:nvPr/>
        </p:nvSpPr>
        <p:spPr>
          <a:xfrm>
            <a:off x="6152078" y="1095494"/>
            <a:ext cx="7812643" cy="1188720"/>
          </a:xfrm>
          <a:prstGeom prst="rect">
            <a:avLst/>
          </a:prstGeom>
          <a:noFill/>
          <a:ln/>
        </p:spPr>
        <p:txBody>
          <a:bodyPr wrap="square" rtlCol="0" anchor="t"/>
          <a:lstStyle/>
          <a:p>
            <a:pPr marL="0" indent="0">
              <a:lnSpc>
                <a:spcPts val="4680"/>
              </a:lnSpc>
              <a:buNone/>
            </a:pPr>
            <a:r>
              <a:rPr lang="en-US" sz="3744" b="1" dirty="0">
                <a:solidFill>
                  <a:srgbClr val="F94CAF"/>
                </a:solidFill>
                <a:latin typeface="Inconsolata" pitchFamily="34" charset="0"/>
                <a:ea typeface="Inconsolata" pitchFamily="34" charset="-122"/>
                <a:cs typeface="Inconsolata" pitchFamily="34" charset="-120"/>
              </a:rPr>
              <a:t>The Influence of Postmodernism on Feminist Thought</a:t>
            </a:r>
            <a:endParaRPr lang="en-US" sz="3744" dirty="0"/>
          </a:p>
        </p:txBody>
      </p:sp>
      <p:pic>
        <p:nvPicPr>
          <p:cNvPr id="7" name="Image 2" descr="preencoded.png"/>
          <p:cNvPicPr>
            <a:picLocks noChangeAspect="1"/>
          </p:cNvPicPr>
          <p:nvPr/>
        </p:nvPicPr>
        <p:blipFill>
          <a:blip r:embed="rId5"/>
          <a:stretch>
            <a:fillRect/>
          </a:stretch>
        </p:blipFill>
        <p:spPr>
          <a:xfrm>
            <a:off x="6152078" y="2569488"/>
            <a:ext cx="950952" cy="1521500"/>
          </a:xfrm>
          <a:prstGeom prst="rect">
            <a:avLst/>
          </a:prstGeom>
        </p:spPr>
      </p:pic>
      <p:sp>
        <p:nvSpPr>
          <p:cNvPr id="8" name="Text 3"/>
          <p:cNvSpPr/>
          <p:nvPr/>
        </p:nvSpPr>
        <p:spPr>
          <a:xfrm>
            <a:off x="7388304" y="2759631"/>
            <a:ext cx="3089553" cy="297180"/>
          </a:xfrm>
          <a:prstGeom prst="rect">
            <a:avLst/>
          </a:prstGeom>
          <a:noFill/>
          <a:ln/>
        </p:spPr>
        <p:txBody>
          <a:bodyPr wrap="none" rtlCol="0" anchor="t"/>
          <a:lstStyle/>
          <a:p>
            <a:pPr marL="0" indent="0" algn="l">
              <a:lnSpc>
                <a:spcPts val="2340"/>
              </a:lnSpc>
              <a:buNone/>
            </a:pPr>
            <a:r>
              <a:rPr lang="en-US" sz="1872" b="1" dirty="0">
                <a:solidFill>
                  <a:srgbClr val="DAD1E6"/>
                </a:solidFill>
                <a:latin typeface="Inconsolata" pitchFamily="34" charset="0"/>
                <a:ea typeface="Inconsolata" pitchFamily="34" charset="-122"/>
                <a:cs typeface="Inconsolata" pitchFamily="34" charset="-120"/>
              </a:rPr>
              <a:t>Destabilizing Gender Norms</a:t>
            </a:r>
            <a:endParaRPr lang="en-US" sz="1872" dirty="0"/>
          </a:p>
        </p:txBody>
      </p:sp>
      <p:sp>
        <p:nvSpPr>
          <p:cNvPr id="9" name="Text 4"/>
          <p:cNvSpPr/>
          <p:nvPr/>
        </p:nvSpPr>
        <p:spPr>
          <a:xfrm>
            <a:off x="7388304" y="3170873"/>
            <a:ext cx="6576417" cy="608409"/>
          </a:xfrm>
          <a:prstGeom prst="rect">
            <a:avLst/>
          </a:prstGeom>
          <a:noFill/>
          <a:ln/>
        </p:spPr>
        <p:txBody>
          <a:bodyPr wrap="square" rtlCol="0" anchor="t"/>
          <a:lstStyle/>
          <a:p>
            <a:pPr marL="0" indent="0" algn="l">
              <a:lnSpc>
                <a:spcPts val="2396"/>
              </a:lnSpc>
              <a:buNone/>
            </a:pPr>
            <a:r>
              <a:rPr lang="en-US" sz="1498" dirty="0">
                <a:solidFill>
                  <a:srgbClr val="DAD1E6"/>
                </a:solidFill>
                <a:latin typeface="Fira Sans" pitchFamily="34" charset="0"/>
                <a:ea typeface="Fira Sans" pitchFamily="34" charset="-122"/>
                <a:cs typeface="Fira Sans" pitchFamily="34" charset="-120"/>
              </a:rPr>
              <a:t>Postmodern feminism challenges the idea of a fixed, stable gender identity, viewing gender as a performative and socially constructed phenomenon.</a:t>
            </a:r>
            <a:endParaRPr lang="en-US" sz="1498" dirty="0"/>
          </a:p>
        </p:txBody>
      </p:sp>
      <p:pic>
        <p:nvPicPr>
          <p:cNvPr id="10" name="Image 3" descr="preencoded.png"/>
          <p:cNvPicPr>
            <a:picLocks noChangeAspect="1"/>
          </p:cNvPicPr>
          <p:nvPr/>
        </p:nvPicPr>
        <p:blipFill>
          <a:blip r:embed="rId6"/>
          <a:stretch>
            <a:fillRect/>
          </a:stretch>
        </p:blipFill>
        <p:spPr>
          <a:xfrm>
            <a:off x="6152078" y="4090988"/>
            <a:ext cx="950952" cy="1521500"/>
          </a:xfrm>
          <a:prstGeom prst="rect">
            <a:avLst/>
          </a:prstGeom>
        </p:spPr>
      </p:pic>
      <p:sp>
        <p:nvSpPr>
          <p:cNvPr id="11" name="Text 5"/>
          <p:cNvSpPr/>
          <p:nvPr/>
        </p:nvSpPr>
        <p:spPr>
          <a:xfrm>
            <a:off x="7388304" y="4281130"/>
            <a:ext cx="2851904" cy="297180"/>
          </a:xfrm>
          <a:prstGeom prst="rect">
            <a:avLst/>
          </a:prstGeom>
          <a:noFill/>
          <a:ln/>
        </p:spPr>
        <p:txBody>
          <a:bodyPr wrap="none" rtlCol="0" anchor="t"/>
          <a:lstStyle/>
          <a:p>
            <a:pPr marL="0" indent="0" algn="l">
              <a:lnSpc>
                <a:spcPts val="2340"/>
              </a:lnSpc>
              <a:buNone/>
            </a:pPr>
            <a:r>
              <a:rPr lang="en-US" sz="1872" b="1" dirty="0">
                <a:solidFill>
                  <a:srgbClr val="DAD1E6"/>
                </a:solidFill>
                <a:latin typeface="Inconsolata" pitchFamily="34" charset="0"/>
                <a:ea typeface="Inconsolata" pitchFamily="34" charset="-122"/>
                <a:cs typeface="Inconsolata" pitchFamily="34" charset="-120"/>
              </a:rPr>
              <a:t>Questioning Universality</a:t>
            </a:r>
            <a:endParaRPr lang="en-US" sz="1872" dirty="0"/>
          </a:p>
        </p:txBody>
      </p:sp>
      <p:sp>
        <p:nvSpPr>
          <p:cNvPr id="12" name="Text 6"/>
          <p:cNvSpPr/>
          <p:nvPr/>
        </p:nvSpPr>
        <p:spPr>
          <a:xfrm>
            <a:off x="7388304" y="4692372"/>
            <a:ext cx="6576417" cy="608409"/>
          </a:xfrm>
          <a:prstGeom prst="rect">
            <a:avLst/>
          </a:prstGeom>
          <a:noFill/>
          <a:ln/>
        </p:spPr>
        <p:txBody>
          <a:bodyPr wrap="square" rtlCol="0" anchor="t"/>
          <a:lstStyle/>
          <a:p>
            <a:pPr marL="0" indent="0" algn="l">
              <a:lnSpc>
                <a:spcPts val="2396"/>
              </a:lnSpc>
              <a:buNone/>
            </a:pPr>
            <a:r>
              <a:rPr lang="en-US" sz="1498" dirty="0">
                <a:solidFill>
                  <a:srgbClr val="DAD1E6"/>
                </a:solidFill>
                <a:latin typeface="Fira Sans" pitchFamily="34" charset="0"/>
                <a:ea typeface="Fira Sans" pitchFamily="34" charset="-122"/>
                <a:cs typeface="Fira Sans" pitchFamily="34" charset="-120"/>
              </a:rPr>
              <a:t>Postmodern feminists reject the notion of a universal, essentialist "woman" and instead focus on the diversity of women's experiences.</a:t>
            </a:r>
            <a:endParaRPr lang="en-US" sz="1498" dirty="0"/>
          </a:p>
        </p:txBody>
      </p:sp>
      <p:pic>
        <p:nvPicPr>
          <p:cNvPr id="13" name="Image 4" descr="preencoded.png"/>
          <p:cNvPicPr>
            <a:picLocks noChangeAspect="1"/>
          </p:cNvPicPr>
          <p:nvPr/>
        </p:nvPicPr>
        <p:blipFill>
          <a:blip r:embed="rId7"/>
          <a:stretch>
            <a:fillRect/>
          </a:stretch>
        </p:blipFill>
        <p:spPr>
          <a:xfrm>
            <a:off x="6152078" y="5612487"/>
            <a:ext cx="950952" cy="1521500"/>
          </a:xfrm>
          <a:prstGeom prst="rect">
            <a:avLst/>
          </a:prstGeom>
        </p:spPr>
      </p:pic>
      <p:sp>
        <p:nvSpPr>
          <p:cNvPr id="14" name="Text 7"/>
          <p:cNvSpPr/>
          <p:nvPr/>
        </p:nvSpPr>
        <p:spPr>
          <a:xfrm>
            <a:off x="7388304" y="5802630"/>
            <a:ext cx="2614255" cy="297180"/>
          </a:xfrm>
          <a:prstGeom prst="rect">
            <a:avLst/>
          </a:prstGeom>
          <a:noFill/>
          <a:ln/>
        </p:spPr>
        <p:txBody>
          <a:bodyPr wrap="none" rtlCol="0" anchor="t"/>
          <a:lstStyle/>
          <a:p>
            <a:pPr marL="0" indent="0" algn="l">
              <a:lnSpc>
                <a:spcPts val="2340"/>
              </a:lnSpc>
              <a:buNone/>
            </a:pPr>
            <a:r>
              <a:rPr lang="en-US" sz="1872" b="1" dirty="0">
                <a:solidFill>
                  <a:srgbClr val="DAD1E6"/>
                </a:solidFill>
                <a:latin typeface="Inconsolata" pitchFamily="34" charset="0"/>
                <a:ea typeface="Inconsolata" pitchFamily="34" charset="-122"/>
                <a:cs typeface="Inconsolata" pitchFamily="34" charset="-120"/>
              </a:rPr>
              <a:t>Embracing Multiplicity</a:t>
            </a:r>
            <a:endParaRPr lang="en-US" sz="1872" dirty="0"/>
          </a:p>
        </p:txBody>
      </p:sp>
      <p:sp>
        <p:nvSpPr>
          <p:cNvPr id="15" name="Text 8"/>
          <p:cNvSpPr/>
          <p:nvPr/>
        </p:nvSpPr>
        <p:spPr>
          <a:xfrm>
            <a:off x="7388304" y="6213872"/>
            <a:ext cx="6576417" cy="608409"/>
          </a:xfrm>
          <a:prstGeom prst="rect">
            <a:avLst/>
          </a:prstGeom>
          <a:noFill/>
          <a:ln/>
        </p:spPr>
        <p:txBody>
          <a:bodyPr wrap="square" rtlCol="0" anchor="t"/>
          <a:lstStyle/>
          <a:p>
            <a:pPr marL="0" indent="0" algn="l">
              <a:lnSpc>
                <a:spcPts val="2396"/>
              </a:lnSpc>
              <a:buNone/>
            </a:pPr>
            <a:r>
              <a:rPr lang="en-US" sz="1498" dirty="0">
                <a:solidFill>
                  <a:srgbClr val="DAD1E6"/>
                </a:solidFill>
                <a:latin typeface="Fira Sans" pitchFamily="34" charset="0"/>
                <a:ea typeface="Fira Sans" pitchFamily="34" charset="-122"/>
                <a:cs typeface="Fira Sans" pitchFamily="34" charset="-120"/>
              </a:rPr>
              <a:t>Postmodern feminism celebrates the multiplicity of identities and perspectives, rejecting the idea of a singular feminist narrative.</a:t>
            </a:r>
            <a:endParaRPr lang="en-US" sz="1498"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icPr>
            <a:picLocks noChangeAspect="1"/>
          </p:cNvPicPr>
          <p:nvPr/>
        </p:nvPicPr>
        <p:blipFill>
          <a:blip r:embed="rId3"/>
          <a:stretch>
            <a:fillRect/>
          </a:stretch>
        </p:blipFill>
        <p:spPr>
          <a:xfrm>
            <a:off x="0" y="0"/>
            <a:ext cx="14630400" cy="2193488"/>
          </a:xfrm>
          <a:prstGeom prst="rect">
            <a:avLst/>
          </a:prstGeom>
        </p:spPr>
      </p:pic>
      <p:pic>
        <p:nvPicPr>
          <p:cNvPr id="5" name="Image 1" descr="preencoded.png"/>
          <p:cNvPicPr>
            <a:picLocks noChangeAspect="1"/>
          </p:cNvPicPr>
          <p:nvPr/>
        </p:nvPicPr>
        <p:blipFill>
          <a:blip r:embed="rId4"/>
          <a:stretch>
            <a:fillRect/>
          </a:stretch>
        </p:blipFill>
        <p:spPr>
          <a:xfrm>
            <a:off x="6095167" y="219313"/>
            <a:ext cx="2440067" cy="1754862"/>
          </a:xfrm>
          <a:prstGeom prst="rect">
            <a:avLst/>
          </a:prstGeom>
        </p:spPr>
      </p:pic>
      <p:sp>
        <p:nvSpPr>
          <p:cNvPr id="6" name="Text 2"/>
          <p:cNvSpPr/>
          <p:nvPr/>
        </p:nvSpPr>
        <p:spPr>
          <a:xfrm>
            <a:off x="1513284" y="2809042"/>
            <a:ext cx="11603712" cy="1096804"/>
          </a:xfrm>
          <a:prstGeom prst="rect">
            <a:avLst/>
          </a:prstGeom>
          <a:noFill/>
          <a:ln/>
        </p:spPr>
        <p:txBody>
          <a:bodyPr wrap="square" rtlCol="0" anchor="t"/>
          <a:lstStyle/>
          <a:p>
            <a:pPr marL="0" indent="0">
              <a:lnSpc>
                <a:spcPts val="4318"/>
              </a:lnSpc>
              <a:buNone/>
            </a:pPr>
            <a:r>
              <a:rPr lang="en-US" sz="3454" b="1" dirty="0">
                <a:solidFill>
                  <a:srgbClr val="F94CAF"/>
                </a:solidFill>
                <a:latin typeface="Inconsolata" pitchFamily="34" charset="0"/>
                <a:ea typeface="Inconsolata" pitchFamily="34" charset="-122"/>
                <a:cs typeface="Inconsolata" pitchFamily="34" charset="-120"/>
              </a:rPr>
              <a:t>Challenges and Critiques of Feminist and Postmodern Theories</a:t>
            </a:r>
            <a:endParaRPr lang="en-US" sz="3454" dirty="0"/>
          </a:p>
        </p:txBody>
      </p:sp>
      <p:sp>
        <p:nvSpPr>
          <p:cNvPr id="7" name="Shape 3"/>
          <p:cNvSpPr/>
          <p:nvPr/>
        </p:nvSpPr>
        <p:spPr>
          <a:xfrm>
            <a:off x="1513284" y="4168973"/>
            <a:ext cx="11603712" cy="3444954"/>
          </a:xfrm>
          <a:prstGeom prst="roundRect">
            <a:avLst>
              <a:gd name="adj" fmla="val 764"/>
            </a:avLst>
          </a:prstGeom>
          <a:noFill/>
          <a:ln w="7620">
            <a:solidFill>
              <a:srgbClr val="FFFFFF">
                <a:alpha val="24000"/>
              </a:srgbClr>
            </a:solidFill>
            <a:prstDash val="solid"/>
          </a:ln>
        </p:spPr>
      </p:sp>
      <p:sp>
        <p:nvSpPr>
          <p:cNvPr id="8" name="Shape 4"/>
          <p:cNvSpPr/>
          <p:nvPr/>
        </p:nvSpPr>
        <p:spPr>
          <a:xfrm>
            <a:off x="1520904" y="4176593"/>
            <a:ext cx="11588472" cy="506492"/>
          </a:xfrm>
          <a:prstGeom prst="rect">
            <a:avLst/>
          </a:prstGeom>
          <a:solidFill>
            <a:srgbClr val="FFFFFF">
              <a:alpha val="4000"/>
            </a:srgbClr>
          </a:solidFill>
          <a:ln/>
        </p:spPr>
      </p:sp>
      <p:sp>
        <p:nvSpPr>
          <p:cNvPr id="9" name="Text 5"/>
          <p:cNvSpPr/>
          <p:nvPr/>
        </p:nvSpPr>
        <p:spPr>
          <a:xfrm>
            <a:off x="1696403" y="4289465"/>
            <a:ext cx="5439608" cy="280749"/>
          </a:xfrm>
          <a:prstGeom prst="rect">
            <a:avLst/>
          </a:prstGeom>
          <a:noFill/>
          <a:ln/>
        </p:spPr>
        <p:txBody>
          <a:bodyPr wrap="non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Criticism</a:t>
            </a:r>
            <a:endParaRPr lang="en-US" sz="1382" dirty="0"/>
          </a:p>
        </p:txBody>
      </p:sp>
      <p:sp>
        <p:nvSpPr>
          <p:cNvPr id="10" name="Text 6"/>
          <p:cNvSpPr/>
          <p:nvPr/>
        </p:nvSpPr>
        <p:spPr>
          <a:xfrm>
            <a:off x="7494389" y="4289465"/>
            <a:ext cx="5439608" cy="280749"/>
          </a:xfrm>
          <a:prstGeom prst="rect">
            <a:avLst/>
          </a:prstGeom>
          <a:noFill/>
          <a:ln/>
        </p:spPr>
        <p:txBody>
          <a:bodyPr wrap="non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Response</a:t>
            </a:r>
            <a:endParaRPr lang="en-US" sz="1382" dirty="0"/>
          </a:p>
        </p:txBody>
      </p:sp>
      <p:sp>
        <p:nvSpPr>
          <p:cNvPr id="11" name="Shape 7"/>
          <p:cNvSpPr/>
          <p:nvPr/>
        </p:nvSpPr>
        <p:spPr>
          <a:xfrm>
            <a:off x="1520904" y="4683085"/>
            <a:ext cx="11588472" cy="787241"/>
          </a:xfrm>
          <a:prstGeom prst="rect">
            <a:avLst/>
          </a:prstGeom>
          <a:solidFill>
            <a:srgbClr val="000000">
              <a:alpha val="4000"/>
            </a:srgbClr>
          </a:solidFill>
          <a:ln/>
        </p:spPr>
      </p:sp>
      <p:sp>
        <p:nvSpPr>
          <p:cNvPr id="12" name="Text 8"/>
          <p:cNvSpPr/>
          <p:nvPr/>
        </p:nvSpPr>
        <p:spPr>
          <a:xfrm>
            <a:off x="1696403" y="4795957"/>
            <a:ext cx="5439608" cy="280749"/>
          </a:xfrm>
          <a:prstGeom prst="rect">
            <a:avLst/>
          </a:prstGeom>
          <a:noFill/>
          <a:ln/>
        </p:spPr>
        <p:txBody>
          <a:bodyPr wrap="non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Lack of Unified Vision</a:t>
            </a:r>
            <a:endParaRPr lang="en-US" sz="1382" dirty="0"/>
          </a:p>
        </p:txBody>
      </p:sp>
      <p:sp>
        <p:nvSpPr>
          <p:cNvPr id="13" name="Text 9"/>
          <p:cNvSpPr/>
          <p:nvPr/>
        </p:nvSpPr>
        <p:spPr>
          <a:xfrm>
            <a:off x="7494389" y="4795957"/>
            <a:ext cx="5439608" cy="561499"/>
          </a:xfrm>
          <a:prstGeom prst="rect">
            <a:avLst/>
          </a:prstGeom>
          <a:noFill/>
          <a:ln/>
        </p:spPr>
        <p:txBody>
          <a:bodyPr wrap="squar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Feminist and postmodern theories embrace diversity and acknowledge the complexity of gender and power relations.</a:t>
            </a:r>
            <a:endParaRPr lang="en-US" sz="1382" dirty="0"/>
          </a:p>
        </p:txBody>
      </p:sp>
      <p:sp>
        <p:nvSpPr>
          <p:cNvPr id="14" name="Shape 10"/>
          <p:cNvSpPr/>
          <p:nvPr/>
        </p:nvSpPr>
        <p:spPr>
          <a:xfrm>
            <a:off x="1520904" y="5470327"/>
            <a:ext cx="11588472" cy="1067991"/>
          </a:xfrm>
          <a:prstGeom prst="rect">
            <a:avLst/>
          </a:prstGeom>
          <a:solidFill>
            <a:srgbClr val="FFFFFF">
              <a:alpha val="4000"/>
            </a:srgbClr>
          </a:solidFill>
          <a:ln/>
        </p:spPr>
      </p:sp>
      <p:sp>
        <p:nvSpPr>
          <p:cNvPr id="15" name="Text 11"/>
          <p:cNvSpPr/>
          <p:nvPr/>
        </p:nvSpPr>
        <p:spPr>
          <a:xfrm>
            <a:off x="1696403" y="5583198"/>
            <a:ext cx="5439608" cy="280749"/>
          </a:xfrm>
          <a:prstGeom prst="rect">
            <a:avLst/>
          </a:prstGeom>
          <a:noFill/>
          <a:ln/>
        </p:spPr>
        <p:txBody>
          <a:bodyPr wrap="non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Perceived Impracticality</a:t>
            </a:r>
            <a:endParaRPr lang="en-US" sz="1382" dirty="0"/>
          </a:p>
        </p:txBody>
      </p:sp>
      <p:sp>
        <p:nvSpPr>
          <p:cNvPr id="16" name="Text 12"/>
          <p:cNvSpPr/>
          <p:nvPr/>
        </p:nvSpPr>
        <p:spPr>
          <a:xfrm>
            <a:off x="7494389" y="5583198"/>
            <a:ext cx="5439608" cy="842248"/>
          </a:xfrm>
          <a:prstGeom prst="rect">
            <a:avLst/>
          </a:prstGeom>
          <a:noFill/>
          <a:ln/>
        </p:spPr>
        <p:txBody>
          <a:bodyPr wrap="squar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Feminist and postmodern theories aim to challenge and transform existing structures, which may require significant social and political change.</a:t>
            </a:r>
            <a:endParaRPr lang="en-US" sz="1382" dirty="0"/>
          </a:p>
        </p:txBody>
      </p:sp>
      <p:sp>
        <p:nvSpPr>
          <p:cNvPr id="17" name="Shape 13"/>
          <p:cNvSpPr/>
          <p:nvPr/>
        </p:nvSpPr>
        <p:spPr>
          <a:xfrm>
            <a:off x="1520904" y="6538317"/>
            <a:ext cx="11588472" cy="1067991"/>
          </a:xfrm>
          <a:prstGeom prst="rect">
            <a:avLst/>
          </a:prstGeom>
          <a:solidFill>
            <a:srgbClr val="000000">
              <a:alpha val="4000"/>
            </a:srgbClr>
          </a:solidFill>
          <a:ln/>
        </p:spPr>
      </p:sp>
      <p:sp>
        <p:nvSpPr>
          <p:cNvPr id="18" name="Text 14"/>
          <p:cNvSpPr/>
          <p:nvPr/>
        </p:nvSpPr>
        <p:spPr>
          <a:xfrm>
            <a:off x="1696403" y="6651188"/>
            <a:ext cx="5439608" cy="280749"/>
          </a:xfrm>
          <a:prstGeom prst="rect">
            <a:avLst/>
          </a:prstGeom>
          <a:noFill/>
          <a:ln/>
        </p:spPr>
        <p:txBody>
          <a:bodyPr wrap="non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Difficulty in Empirical Verification</a:t>
            </a:r>
            <a:endParaRPr lang="en-US" sz="1382" dirty="0"/>
          </a:p>
        </p:txBody>
      </p:sp>
      <p:sp>
        <p:nvSpPr>
          <p:cNvPr id="19" name="Text 15"/>
          <p:cNvSpPr/>
          <p:nvPr/>
        </p:nvSpPr>
        <p:spPr>
          <a:xfrm>
            <a:off x="7494389" y="6651188"/>
            <a:ext cx="5439608" cy="842248"/>
          </a:xfrm>
          <a:prstGeom prst="rect">
            <a:avLst/>
          </a:prstGeom>
          <a:noFill/>
          <a:ln/>
        </p:spPr>
        <p:txBody>
          <a:bodyPr wrap="square" rtlCol="0" anchor="t"/>
          <a:lstStyle/>
          <a:p>
            <a:pPr marL="0" indent="0">
              <a:lnSpc>
                <a:spcPts val="2211"/>
              </a:lnSpc>
              <a:buNone/>
            </a:pPr>
            <a:r>
              <a:rPr lang="en-US" sz="1382" dirty="0">
                <a:solidFill>
                  <a:srgbClr val="DAD1E6"/>
                </a:solidFill>
                <a:latin typeface="Fira Sans" pitchFamily="34" charset="0"/>
                <a:ea typeface="Fira Sans" pitchFamily="34" charset="-122"/>
                <a:cs typeface="Fira Sans" pitchFamily="34" charset="-120"/>
              </a:rPr>
              <a:t>Feminist and postmodern theories emphasize the importance of qualitative, interpretive, and contextual approaches to understanding gender and power dynamics.</a:t>
            </a:r>
            <a:endParaRPr lang="en-US" sz="1382" dirty="0"/>
          </a:p>
        </p:txBody>
      </p:sp>
      <p:pic>
        <p:nvPicPr>
          <p:cNvPr id="2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597</Words>
  <Application>Microsoft Office PowerPoint</Application>
  <PresentationFormat>Custom</PresentationFormat>
  <Paragraphs>77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Arial</vt:lpstr>
      <vt:lpstr>Calibri</vt:lpstr>
      <vt:lpstr>Fira Sans</vt:lpstr>
      <vt:lpstr>Inconsolata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Sunita Tarai</cp:lastModifiedBy>
  <cp:revision>5</cp:revision>
  <dcterms:created xsi:type="dcterms:W3CDTF">2024-08-22T05:55:38Z</dcterms:created>
  <dcterms:modified xsi:type="dcterms:W3CDTF">2024-08-22T16:47:23Z</dcterms:modified>
</cp:coreProperties>
</file>